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1" r:id="rId1"/>
  </p:sldMasterIdLst>
  <p:notesMasterIdLst>
    <p:notesMasterId r:id="rId72"/>
  </p:notesMasterIdLst>
  <p:sldIdLst>
    <p:sldId id="257" r:id="rId2"/>
    <p:sldId id="276" r:id="rId3"/>
    <p:sldId id="299" r:id="rId4"/>
    <p:sldId id="258" r:id="rId5"/>
    <p:sldId id="281" r:id="rId6"/>
    <p:sldId id="287" r:id="rId7"/>
    <p:sldId id="277" r:id="rId8"/>
    <p:sldId id="286" r:id="rId9"/>
    <p:sldId id="288" r:id="rId10"/>
    <p:sldId id="289" r:id="rId11"/>
    <p:sldId id="291" r:id="rId12"/>
    <p:sldId id="293" r:id="rId13"/>
    <p:sldId id="294" r:id="rId14"/>
    <p:sldId id="295" r:id="rId15"/>
    <p:sldId id="282" r:id="rId16"/>
    <p:sldId id="275" r:id="rId17"/>
    <p:sldId id="296" r:id="rId18"/>
    <p:sldId id="259" r:id="rId19"/>
    <p:sldId id="260" r:id="rId20"/>
    <p:sldId id="261" r:id="rId21"/>
    <p:sldId id="262" r:id="rId22"/>
    <p:sldId id="297" r:id="rId23"/>
    <p:sldId id="283" r:id="rId24"/>
    <p:sldId id="263" r:id="rId25"/>
    <p:sldId id="264" r:id="rId26"/>
    <p:sldId id="265" r:id="rId27"/>
    <p:sldId id="268" r:id="rId28"/>
    <p:sldId id="266" r:id="rId29"/>
    <p:sldId id="331" r:id="rId30"/>
    <p:sldId id="284" r:id="rId31"/>
    <p:sldId id="267" r:id="rId32"/>
    <p:sldId id="302" r:id="rId33"/>
    <p:sldId id="303" r:id="rId34"/>
    <p:sldId id="304" r:id="rId35"/>
    <p:sldId id="305" r:id="rId36"/>
    <p:sldId id="307" r:id="rId37"/>
    <p:sldId id="306" r:id="rId38"/>
    <p:sldId id="269" r:id="rId39"/>
    <p:sldId id="256" r:id="rId40"/>
    <p:sldId id="309" r:id="rId41"/>
    <p:sldId id="310" r:id="rId42"/>
    <p:sldId id="311" r:id="rId43"/>
    <p:sldId id="308" r:id="rId44"/>
    <p:sldId id="298" r:id="rId45"/>
    <p:sldId id="317" r:id="rId46"/>
    <p:sldId id="312" r:id="rId47"/>
    <p:sldId id="270" r:id="rId48"/>
    <p:sldId id="314" r:id="rId49"/>
    <p:sldId id="338" r:id="rId50"/>
    <p:sldId id="271" r:id="rId51"/>
    <p:sldId id="363" r:id="rId52"/>
    <p:sldId id="334" r:id="rId53"/>
    <p:sldId id="365" r:id="rId54"/>
    <p:sldId id="339" r:id="rId55"/>
    <p:sldId id="372" r:id="rId56"/>
    <p:sldId id="368" r:id="rId57"/>
    <p:sldId id="362" r:id="rId58"/>
    <p:sldId id="370" r:id="rId59"/>
    <p:sldId id="369" r:id="rId60"/>
    <p:sldId id="375" r:id="rId61"/>
    <p:sldId id="376" r:id="rId62"/>
    <p:sldId id="319" r:id="rId63"/>
    <p:sldId id="328" r:id="rId64"/>
    <p:sldId id="327" r:id="rId65"/>
    <p:sldId id="323" r:id="rId66"/>
    <p:sldId id="324" r:id="rId67"/>
    <p:sldId id="325" r:id="rId68"/>
    <p:sldId id="326" r:id="rId69"/>
    <p:sldId id="278" r:id="rId70"/>
    <p:sldId id="32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1B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5"/>
    <p:restoredTop sz="94694"/>
  </p:normalViewPr>
  <p:slideViewPr>
    <p:cSldViewPr snapToGrid="0">
      <p:cViewPr varScale="1">
        <p:scale>
          <a:sx n="121" d="100"/>
          <a:sy n="121" d="100"/>
        </p:scale>
        <p:origin x="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F799E-D768-4A04-806F-2D63D1B8CB9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2532EC4-5987-4990-B87F-76E7347E0F28}">
      <dgm:prSet/>
      <dgm:spPr/>
      <dgm:t>
        <a:bodyPr/>
        <a:lstStyle/>
        <a:p>
          <a:r>
            <a:rPr lang="en-US" b="1" i="0"/>
            <a:t>Examples research questions:</a:t>
          </a:r>
          <a:endParaRPr lang="en-US"/>
        </a:p>
      </dgm:t>
    </dgm:pt>
    <dgm:pt modelId="{F9AA3319-4BB4-4F73-9C53-BD25BE4916D1}" type="parTrans" cxnId="{3C3CFC6E-AE3F-4275-A3BA-1F01E3664A13}">
      <dgm:prSet/>
      <dgm:spPr/>
      <dgm:t>
        <a:bodyPr/>
        <a:lstStyle/>
        <a:p>
          <a:endParaRPr lang="en-US"/>
        </a:p>
      </dgm:t>
    </dgm:pt>
    <dgm:pt modelId="{DC8F6419-91CE-4D18-89FC-4E70692026A7}" type="sibTrans" cxnId="{3C3CFC6E-AE3F-4275-A3BA-1F01E3664A13}">
      <dgm:prSet/>
      <dgm:spPr/>
      <dgm:t>
        <a:bodyPr/>
        <a:lstStyle/>
        <a:p>
          <a:endParaRPr lang="en-US"/>
        </a:p>
      </dgm:t>
    </dgm:pt>
    <dgm:pt modelId="{02E3C223-AC81-47C1-9E0B-2507E2AC0345}">
      <dgm:prSet/>
      <dgm:spPr/>
      <dgm:t>
        <a:bodyPr/>
        <a:lstStyle/>
        <a:p>
          <a:r>
            <a:rPr lang="en-US" dirty="0"/>
            <a:t>Can we predict how stocks will go up or down on the stock market based on what Donald Trump writes on Twitter?</a:t>
          </a:r>
        </a:p>
      </dgm:t>
    </dgm:pt>
    <dgm:pt modelId="{2CE001CA-24CD-434B-A83A-3E418662D785}" type="parTrans" cxnId="{063E9040-0FB5-44ED-A3BB-9B6789CC7DB4}">
      <dgm:prSet/>
      <dgm:spPr/>
      <dgm:t>
        <a:bodyPr/>
        <a:lstStyle/>
        <a:p>
          <a:endParaRPr lang="en-US"/>
        </a:p>
      </dgm:t>
    </dgm:pt>
    <dgm:pt modelId="{13661DC1-64D2-495D-AF31-EBD9FF906E79}" type="sibTrans" cxnId="{063E9040-0FB5-44ED-A3BB-9B6789CC7DB4}">
      <dgm:prSet/>
      <dgm:spPr/>
      <dgm:t>
        <a:bodyPr/>
        <a:lstStyle/>
        <a:p>
          <a:endParaRPr lang="en-US"/>
        </a:p>
      </dgm:t>
    </dgm:pt>
    <dgm:pt modelId="{6CCB3574-03F7-4A47-9884-CB0D0AB7FA54}">
      <dgm:prSet/>
      <dgm:spPr/>
      <dgm:t>
        <a:bodyPr/>
        <a:lstStyle/>
        <a:p>
          <a:r>
            <a:rPr lang="en-US" dirty="0"/>
            <a:t>Did Donald Trump’s tweets become more emotionally negative over time? </a:t>
          </a:r>
        </a:p>
      </dgm:t>
    </dgm:pt>
    <dgm:pt modelId="{0B052187-3F18-4449-B237-E2C0F9D691F3}" type="parTrans" cxnId="{15998B44-BF19-4973-9A47-E3875A3B9C0E}">
      <dgm:prSet/>
      <dgm:spPr/>
      <dgm:t>
        <a:bodyPr/>
        <a:lstStyle/>
        <a:p>
          <a:endParaRPr lang="en-US"/>
        </a:p>
      </dgm:t>
    </dgm:pt>
    <dgm:pt modelId="{13181BFC-F5D5-416A-AE0D-B15781483D1D}" type="sibTrans" cxnId="{15998B44-BF19-4973-9A47-E3875A3B9C0E}">
      <dgm:prSet/>
      <dgm:spPr/>
      <dgm:t>
        <a:bodyPr/>
        <a:lstStyle/>
        <a:p>
          <a:endParaRPr lang="en-US"/>
        </a:p>
      </dgm:t>
    </dgm:pt>
    <dgm:pt modelId="{4571F1DD-1C48-4B2F-AC36-2E67B00C7775}">
      <dgm:prSet/>
      <dgm:spPr/>
      <dgm:t>
        <a:bodyPr/>
        <a:lstStyle/>
        <a:p>
          <a:r>
            <a:rPr lang="en-US"/>
            <a:t>Can we predict who will win an election based on what people write on Twitter? </a:t>
          </a:r>
        </a:p>
      </dgm:t>
    </dgm:pt>
    <dgm:pt modelId="{9F75F261-2FA4-42BF-A228-C58931D9DBA9}" type="parTrans" cxnId="{0DCD0D7C-40F6-4B68-9B8B-71260343A3D6}">
      <dgm:prSet/>
      <dgm:spPr/>
      <dgm:t>
        <a:bodyPr/>
        <a:lstStyle/>
        <a:p>
          <a:endParaRPr lang="en-US"/>
        </a:p>
      </dgm:t>
    </dgm:pt>
    <dgm:pt modelId="{EA9116F9-FB8C-449C-A6A2-A94B855FAC0E}" type="sibTrans" cxnId="{0DCD0D7C-40F6-4B68-9B8B-71260343A3D6}">
      <dgm:prSet/>
      <dgm:spPr/>
      <dgm:t>
        <a:bodyPr/>
        <a:lstStyle/>
        <a:p>
          <a:endParaRPr lang="en-US"/>
        </a:p>
      </dgm:t>
    </dgm:pt>
    <dgm:pt modelId="{647639BE-14FD-4BFC-BB92-2ACD846A0E47}">
      <dgm:prSet/>
      <dgm:spPr/>
      <dgm:t>
        <a:bodyPr/>
        <a:lstStyle/>
        <a:p>
          <a:r>
            <a:rPr lang="en-US"/>
            <a:t>Did Trump’s Twitter messages result in a spread of misinformation among his followers? </a:t>
          </a:r>
        </a:p>
      </dgm:t>
    </dgm:pt>
    <dgm:pt modelId="{A49063E6-4561-48FC-8D6E-DC2D93F05B59}" type="parTrans" cxnId="{E84A586D-7BED-4877-84F8-DC681BF5D9CB}">
      <dgm:prSet/>
      <dgm:spPr/>
      <dgm:t>
        <a:bodyPr/>
        <a:lstStyle/>
        <a:p>
          <a:endParaRPr lang="en-US"/>
        </a:p>
      </dgm:t>
    </dgm:pt>
    <dgm:pt modelId="{4B234EA2-AFF2-46CC-8EBF-CECC6C5CBA61}" type="sibTrans" cxnId="{E84A586D-7BED-4877-84F8-DC681BF5D9CB}">
      <dgm:prSet/>
      <dgm:spPr/>
      <dgm:t>
        <a:bodyPr/>
        <a:lstStyle/>
        <a:p>
          <a:endParaRPr lang="en-US"/>
        </a:p>
      </dgm:t>
    </dgm:pt>
    <dgm:pt modelId="{8CF70BEE-2490-4931-A3C5-9AC21CC5B92A}">
      <dgm:prSet/>
      <dgm:spPr/>
      <dgm:t>
        <a:bodyPr/>
        <a:lstStyle/>
        <a:p>
          <a:r>
            <a:rPr lang="en-US" b="0" i="0"/>
            <a:t>Does a high level of toxicity and incivility in the language of Trump’s tweets result in more engagement from his followers? </a:t>
          </a:r>
          <a:endParaRPr lang="en-US"/>
        </a:p>
      </dgm:t>
    </dgm:pt>
    <dgm:pt modelId="{2370213A-760C-43E6-A09F-AFE28C7BAF94}" type="parTrans" cxnId="{BDDB65CD-A966-4D72-A0F5-7CC77CAA2407}">
      <dgm:prSet/>
      <dgm:spPr/>
      <dgm:t>
        <a:bodyPr/>
        <a:lstStyle/>
        <a:p>
          <a:endParaRPr lang="en-US"/>
        </a:p>
      </dgm:t>
    </dgm:pt>
    <dgm:pt modelId="{65F02FDE-2CE8-405D-BCD0-308C415A34DA}" type="sibTrans" cxnId="{BDDB65CD-A966-4D72-A0F5-7CC77CAA2407}">
      <dgm:prSet/>
      <dgm:spPr/>
      <dgm:t>
        <a:bodyPr/>
        <a:lstStyle/>
        <a:p>
          <a:endParaRPr lang="en-US"/>
        </a:p>
      </dgm:t>
    </dgm:pt>
    <dgm:pt modelId="{92676F23-66CE-47BC-BEC9-1F4D572E6F11}">
      <dgm:prSet/>
      <dgm:spPr/>
      <dgm:t>
        <a:bodyPr/>
        <a:lstStyle/>
        <a:p>
          <a:r>
            <a:rPr lang="en-US" b="0" i="0"/>
            <a:t>Did Trump focus on specific topics before </a:t>
          </a:r>
          <a:r>
            <a:rPr lang="en-US"/>
            <a:t>elections, such as migration?</a:t>
          </a:r>
        </a:p>
      </dgm:t>
    </dgm:pt>
    <dgm:pt modelId="{4CD1C100-4DD9-4E70-A6AB-A3055DE49988}" type="parTrans" cxnId="{9FA98D4F-D065-4664-929D-DF265D8014AC}">
      <dgm:prSet/>
      <dgm:spPr/>
      <dgm:t>
        <a:bodyPr/>
        <a:lstStyle/>
        <a:p>
          <a:endParaRPr lang="en-US"/>
        </a:p>
      </dgm:t>
    </dgm:pt>
    <dgm:pt modelId="{BAC586F7-AAC3-4BAC-8B5A-CB368DD52BB9}" type="sibTrans" cxnId="{9FA98D4F-D065-4664-929D-DF265D8014AC}">
      <dgm:prSet/>
      <dgm:spPr/>
      <dgm:t>
        <a:bodyPr/>
        <a:lstStyle/>
        <a:p>
          <a:endParaRPr lang="en-US"/>
        </a:p>
      </dgm:t>
    </dgm:pt>
    <dgm:pt modelId="{88F09C3B-A2BE-9A41-B44E-62434EBCE1E4}" type="pres">
      <dgm:prSet presAssocID="{EB9F799E-D768-4A04-806F-2D63D1B8CB9D}" presName="linear" presStyleCnt="0">
        <dgm:presLayoutVars>
          <dgm:animLvl val="lvl"/>
          <dgm:resizeHandles val="exact"/>
        </dgm:presLayoutVars>
      </dgm:prSet>
      <dgm:spPr/>
    </dgm:pt>
    <dgm:pt modelId="{26626FD9-B576-FE41-BFCB-D2AAFCB86CC6}" type="pres">
      <dgm:prSet presAssocID="{42532EC4-5987-4990-B87F-76E7347E0F28}" presName="parentText" presStyleLbl="node1" presStyleIdx="0" presStyleCnt="1">
        <dgm:presLayoutVars>
          <dgm:chMax val="0"/>
          <dgm:bulletEnabled val="1"/>
        </dgm:presLayoutVars>
      </dgm:prSet>
      <dgm:spPr/>
    </dgm:pt>
    <dgm:pt modelId="{E1500574-E291-F749-A9E9-0BBBCDD5EE8E}" type="pres">
      <dgm:prSet presAssocID="{42532EC4-5987-4990-B87F-76E7347E0F28}" presName="childText" presStyleLbl="revTx" presStyleIdx="0" presStyleCnt="1">
        <dgm:presLayoutVars>
          <dgm:bulletEnabled val="1"/>
        </dgm:presLayoutVars>
      </dgm:prSet>
      <dgm:spPr/>
    </dgm:pt>
  </dgm:ptLst>
  <dgm:cxnLst>
    <dgm:cxn modelId="{30250C25-A42A-A94E-9D5B-5962BEA5C8B2}" type="presOf" srcId="{EB9F799E-D768-4A04-806F-2D63D1B8CB9D}" destId="{88F09C3B-A2BE-9A41-B44E-62434EBCE1E4}" srcOrd="0" destOrd="0" presId="urn:microsoft.com/office/officeart/2005/8/layout/vList2"/>
    <dgm:cxn modelId="{29931838-48BA-D14A-915D-8C67FFA7C433}" type="presOf" srcId="{92676F23-66CE-47BC-BEC9-1F4D572E6F11}" destId="{E1500574-E291-F749-A9E9-0BBBCDD5EE8E}" srcOrd="0" destOrd="5" presId="urn:microsoft.com/office/officeart/2005/8/layout/vList2"/>
    <dgm:cxn modelId="{53632E39-0987-A443-9BB6-257F5024D382}" type="presOf" srcId="{42532EC4-5987-4990-B87F-76E7347E0F28}" destId="{26626FD9-B576-FE41-BFCB-D2AAFCB86CC6}" srcOrd="0" destOrd="0" presId="urn:microsoft.com/office/officeart/2005/8/layout/vList2"/>
    <dgm:cxn modelId="{063E9040-0FB5-44ED-A3BB-9B6789CC7DB4}" srcId="{42532EC4-5987-4990-B87F-76E7347E0F28}" destId="{02E3C223-AC81-47C1-9E0B-2507E2AC0345}" srcOrd="0" destOrd="0" parTransId="{2CE001CA-24CD-434B-A83A-3E418662D785}" sibTransId="{13661DC1-64D2-495D-AF31-EBD9FF906E79}"/>
    <dgm:cxn modelId="{15998B44-BF19-4973-9A47-E3875A3B9C0E}" srcId="{42532EC4-5987-4990-B87F-76E7347E0F28}" destId="{6CCB3574-03F7-4A47-9884-CB0D0AB7FA54}" srcOrd="1" destOrd="0" parTransId="{0B052187-3F18-4449-B237-E2C0F9D691F3}" sibTransId="{13181BFC-F5D5-416A-AE0D-B15781483D1D}"/>
    <dgm:cxn modelId="{9FA98D4F-D065-4664-929D-DF265D8014AC}" srcId="{42532EC4-5987-4990-B87F-76E7347E0F28}" destId="{92676F23-66CE-47BC-BEC9-1F4D572E6F11}" srcOrd="5" destOrd="0" parTransId="{4CD1C100-4DD9-4E70-A6AB-A3055DE49988}" sibTransId="{BAC586F7-AAC3-4BAC-8B5A-CB368DD52BB9}"/>
    <dgm:cxn modelId="{E84A586D-7BED-4877-84F8-DC681BF5D9CB}" srcId="{42532EC4-5987-4990-B87F-76E7347E0F28}" destId="{647639BE-14FD-4BFC-BB92-2ACD846A0E47}" srcOrd="3" destOrd="0" parTransId="{A49063E6-4561-48FC-8D6E-DC2D93F05B59}" sibTransId="{4B234EA2-AFF2-46CC-8EBF-CECC6C5CBA61}"/>
    <dgm:cxn modelId="{3C3CFC6E-AE3F-4275-A3BA-1F01E3664A13}" srcId="{EB9F799E-D768-4A04-806F-2D63D1B8CB9D}" destId="{42532EC4-5987-4990-B87F-76E7347E0F28}" srcOrd="0" destOrd="0" parTransId="{F9AA3319-4BB4-4F73-9C53-BD25BE4916D1}" sibTransId="{DC8F6419-91CE-4D18-89FC-4E70692026A7}"/>
    <dgm:cxn modelId="{CCA5F879-AE0E-5847-B821-19839834C8F2}" type="presOf" srcId="{8CF70BEE-2490-4931-A3C5-9AC21CC5B92A}" destId="{E1500574-E291-F749-A9E9-0BBBCDD5EE8E}" srcOrd="0" destOrd="4" presId="urn:microsoft.com/office/officeart/2005/8/layout/vList2"/>
    <dgm:cxn modelId="{0DCD0D7C-40F6-4B68-9B8B-71260343A3D6}" srcId="{42532EC4-5987-4990-B87F-76E7347E0F28}" destId="{4571F1DD-1C48-4B2F-AC36-2E67B00C7775}" srcOrd="2" destOrd="0" parTransId="{9F75F261-2FA4-42BF-A228-C58931D9DBA9}" sibTransId="{EA9116F9-FB8C-449C-A6A2-A94B855FAC0E}"/>
    <dgm:cxn modelId="{4D72CD8C-0185-2448-A5ED-3EA2D84791CB}" type="presOf" srcId="{4571F1DD-1C48-4B2F-AC36-2E67B00C7775}" destId="{E1500574-E291-F749-A9E9-0BBBCDD5EE8E}" srcOrd="0" destOrd="2" presId="urn:microsoft.com/office/officeart/2005/8/layout/vList2"/>
    <dgm:cxn modelId="{6BEDF0A0-9D6B-494A-B858-8634113097D7}" type="presOf" srcId="{647639BE-14FD-4BFC-BB92-2ACD846A0E47}" destId="{E1500574-E291-F749-A9E9-0BBBCDD5EE8E}" srcOrd="0" destOrd="3" presId="urn:microsoft.com/office/officeart/2005/8/layout/vList2"/>
    <dgm:cxn modelId="{0D836BBE-B12E-E449-82FB-DDE6474F6B98}" type="presOf" srcId="{02E3C223-AC81-47C1-9E0B-2507E2AC0345}" destId="{E1500574-E291-F749-A9E9-0BBBCDD5EE8E}" srcOrd="0" destOrd="0" presId="urn:microsoft.com/office/officeart/2005/8/layout/vList2"/>
    <dgm:cxn modelId="{BDDB65CD-A966-4D72-A0F5-7CC77CAA2407}" srcId="{42532EC4-5987-4990-B87F-76E7347E0F28}" destId="{8CF70BEE-2490-4931-A3C5-9AC21CC5B92A}" srcOrd="4" destOrd="0" parTransId="{2370213A-760C-43E6-A09F-AFE28C7BAF94}" sibTransId="{65F02FDE-2CE8-405D-BCD0-308C415A34DA}"/>
    <dgm:cxn modelId="{BE300DE3-01CC-2346-8967-14C84748EAE3}" type="presOf" srcId="{6CCB3574-03F7-4A47-9884-CB0D0AB7FA54}" destId="{E1500574-E291-F749-A9E9-0BBBCDD5EE8E}" srcOrd="0" destOrd="1" presId="urn:microsoft.com/office/officeart/2005/8/layout/vList2"/>
    <dgm:cxn modelId="{04DE790B-7707-D948-A961-8212FE2518F9}" type="presParOf" srcId="{88F09C3B-A2BE-9A41-B44E-62434EBCE1E4}" destId="{26626FD9-B576-FE41-BFCB-D2AAFCB86CC6}" srcOrd="0" destOrd="0" presId="urn:microsoft.com/office/officeart/2005/8/layout/vList2"/>
    <dgm:cxn modelId="{127DB9BF-76C9-0A42-A3F1-55C420A4222B}" type="presParOf" srcId="{88F09C3B-A2BE-9A41-B44E-62434EBCE1E4}" destId="{E1500574-E291-F749-A9E9-0BBBCDD5EE8E}"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26FD9-B576-FE41-BFCB-D2AAFCB86CC6}">
      <dsp:nvSpPr>
        <dsp:cNvPr id="0" name=""/>
        <dsp:cNvSpPr/>
      </dsp:nvSpPr>
      <dsp:spPr>
        <a:xfrm>
          <a:off x="0" y="336152"/>
          <a:ext cx="5141912" cy="561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Examples research questions:</a:t>
          </a:r>
          <a:endParaRPr lang="en-US" sz="2400" kern="1200"/>
        </a:p>
      </dsp:txBody>
      <dsp:txXfrm>
        <a:off x="27415" y="363567"/>
        <a:ext cx="5087082" cy="506769"/>
      </dsp:txXfrm>
    </dsp:sp>
    <dsp:sp modelId="{E1500574-E291-F749-A9E9-0BBBCDD5EE8E}">
      <dsp:nvSpPr>
        <dsp:cNvPr id="0" name=""/>
        <dsp:cNvSpPr/>
      </dsp:nvSpPr>
      <dsp:spPr>
        <a:xfrm>
          <a:off x="0" y="897752"/>
          <a:ext cx="5141912" cy="4173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Can we predict how stocks will go up or down on the stock market based on what Donald Trump writes on Twitter?</a:t>
          </a:r>
        </a:p>
        <a:p>
          <a:pPr marL="171450" lvl="1" indent="-171450" algn="l" defTabSz="844550">
            <a:lnSpc>
              <a:spcPct val="90000"/>
            </a:lnSpc>
            <a:spcBef>
              <a:spcPct val="0"/>
            </a:spcBef>
            <a:spcAft>
              <a:spcPct val="20000"/>
            </a:spcAft>
            <a:buChar char="•"/>
          </a:pPr>
          <a:r>
            <a:rPr lang="en-US" sz="1900" kern="1200" dirty="0"/>
            <a:t>Did Donald Trump’s tweets become more emotionally negative over time? </a:t>
          </a:r>
        </a:p>
        <a:p>
          <a:pPr marL="171450" lvl="1" indent="-171450" algn="l" defTabSz="844550">
            <a:lnSpc>
              <a:spcPct val="90000"/>
            </a:lnSpc>
            <a:spcBef>
              <a:spcPct val="0"/>
            </a:spcBef>
            <a:spcAft>
              <a:spcPct val="20000"/>
            </a:spcAft>
            <a:buChar char="•"/>
          </a:pPr>
          <a:r>
            <a:rPr lang="en-US" sz="1900" kern="1200"/>
            <a:t>Can we predict who will win an election based on what people write on Twitter? </a:t>
          </a:r>
        </a:p>
        <a:p>
          <a:pPr marL="171450" lvl="1" indent="-171450" algn="l" defTabSz="844550">
            <a:lnSpc>
              <a:spcPct val="90000"/>
            </a:lnSpc>
            <a:spcBef>
              <a:spcPct val="0"/>
            </a:spcBef>
            <a:spcAft>
              <a:spcPct val="20000"/>
            </a:spcAft>
            <a:buChar char="•"/>
          </a:pPr>
          <a:r>
            <a:rPr lang="en-US" sz="1900" kern="1200"/>
            <a:t>Did Trump’s Twitter messages result in a spread of misinformation among his followers? </a:t>
          </a:r>
        </a:p>
        <a:p>
          <a:pPr marL="171450" lvl="1" indent="-171450" algn="l" defTabSz="844550">
            <a:lnSpc>
              <a:spcPct val="90000"/>
            </a:lnSpc>
            <a:spcBef>
              <a:spcPct val="0"/>
            </a:spcBef>
            <a:spcAft>
              <a:spcPct val="20000"/>
            </a:spcAft>
            <a:buChar char="•"/>
          </a:pPr>
          <a:r>
            <a:rPr lang="en-US" sz="1900" b="0" i="0" kern="1200"/>
            <a:t>Does a high level of toxicity and incivility in the language of Trump’s tweets result in more engagement from his followers? </a:t>
          </a:r>
          <a:endParaRPr lang="en-US" sz="1900" kern="1200"/>
        </a:p>
        <a:p>
          <a:pPr marL="171450" lvl="1" indent="-171450" algn="l" defTabSz="844550">
            <a:lnSpc>
              <a:spcPct val="90000"/>
            </a:lnSpc>
            <a:spcBef>
              <a:spcPct val="0"/>
            </a:spcBef>
            <a:spcAft>
              <a:spcPct val="20000"/>
            </a:spcAft>
            <a:buChar char="•"/>
          </a:pPr>
          <a:r>
            <a:rPr lang="en-US" sz="1900" b="0" i="0" kern="1200"/>
            <a:t>Did Trump focus on specific topics before </a:t>
          </a:r>
          <a:r>
            <a:rPr lang="en-US" sz="1900" kern="1200"/>
            <a:t>elections, such as migration?</a:t>
          </a:r>
        </a:p>
      </dsp:txBody>
      <dsp:txXfrm>
        <a:off x="0" y="897752"/>
        <a:ext cx="5141912" cy="4173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B1DE9-DE0C-164C-B28B-39753B35A021}" type="datetimeFigureOut">
              <a:rPr lang="en-US" smtClean="0"/>
              <a:t>4/12/24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53743-A811-1046-9BA5-1CC85A8CAF9C}" type="slidenum">
              <a:rPr lang="en-US" smtClean="0"/>
              <a:t>‹#›</a:t>
            </a:fld>
            <a:endParaRPr lang="en-US"/>
          </a:p>
        </p:txBody>
      </p:sp>
    </p:spTree>
    <p:extLst>
      <p:ext uri="{BB962C8B-B14F-4D97-AF65-F5344CB8AC3E}">
        <p14:creationId xmlns:p14="http://schemas.microsoft.com/office/powerpoint/2010/main" val="750517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1</a:t>
            </a:fld>
            <a:endParaRPr lang="en-US"/>
          </a:p>
        </p:txBody>
      </p:sp>
    </p:spTree>
    <p:extLst>
      <p:ext uri="{BB962C8B-B14F-4D97-AF65-F5344CB8AC3E}">
        <p14:creationId xmlns:p14="http://schemas.microsoft.com/office/powerpoint/2010/main" val="118758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 LLMs fit poorly into our existing ways of thinking of computational text analysis, and many of the lessons from machine learning are hence obsolete. </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While LLMs are intuitive and easy to use, the simplicity can be risky as they are also prone to bias, misunderstandings, and unreliable results – leading some researchers to even warn against using the models for annotation </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 </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There has of course since been a great debate in the literature since then,</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with people trying it, and some people finding that it’s amazing, and others that it’s not reliable.</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As is often the case, some have argued that we shouldn’t use it.</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 </a:t>
            </a:r>
          </a:p>
          <a:p>
            <a:pPr marL="0" marR="0">
              <a:spcBef>
                <a:spcPts val="0"/>
              </a:spcBef>
              <a:spcAft>
                <a:spcPts val="0"/>
              </a:spcAft>
            </a:pPr>
            <a:endParaRPr lang="en-US" sz="1200" kern="100" dirty="0">
              <a:effectLs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145D575-1387-E74B-A4BF-E77821954B4D}" type="slidenum">
              <a:rPr lang="en-US" smtClean="0"/>
              <a:t>58</a:t>
            </a:fld>
            <a:endParaRPr lang="en-US"/>
          </a:p>
        </p:txBody>
      </p:sp>
    </p:spTree>
    <p:extLst>
      <p:ext uri="{BB962C8B-B14F-4D97-AF65-F5344CB8AC3E}">
        <p14:creationId xmlns:p14="http://schemas.microsoft.com/office/powerpoint/2010/main" val="131237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45D575-1387-E74B-A4BF-E77821954B4D}" type="slidenum">
              <a:rPr lang="en-US" smtClean="0"/>
              <a:pPr/>
              <a:t>59</a:t>
            </a:fld>
            <a:endParaRPr lang="en-US" dirty="0"/>
          </a:p>
        </p:txBody>
      </p:sp>
    </p:spTree>
    <p:extLst>
      <p:ext uri="{BB962C8B-B14F-4D97-AF65-F5344CB8AC3E}">
        <p14:creationId xmlns:p14="http://schemas.microsoft.com/office/powerpoint/2010/main" val="3644937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968F-FEAD-D25D-998E-59ED39195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9DF5D-2D1F-9495-02B7-2385BFA61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89244-29D4-92F3-6BAF-444AB7D04EA3}"/>
              </a:ext>
            </a:extLst>
          </p:cNvPr>
          <p:cNvSpPr>
            <a:spLocks noGrp="1"/>
          </p:cNvSpPr>
          <p:nvPr>
            <p:ph type="body" idx="1"/>
          </p:nvPr>
        </p:nvSpPr>
        <p:spPr/>
        <p:txBody>
          <a:bodyPr/>
          <a:lstStyle/>
          <a:p>
            <a:endParaRPr lang="en-US" sz="1400" dirty="0"/>
          </a:p>
        </p:txBody>
      </p:sp>
      <p:sp>
        <p:nvSpPr>
          <p:cNvPr id="4" name="Slide Number Placeholder 3">
            <a:extLst>
              <a:ext uri="{FF2B5EF4-FFF2-40B4-BE49-F238E27FC236}">
                <a16:creationId xmlns:a16="http://schemas.microsoft.com/office/drawing/2014/main" id="{E9072E5A-B9D9-0FF4-125B-E11485D3D82A}"/>
              </a:ext>
            </a:extLst>
          </p:cNvPr>
          <p:cNvSpPr>
            <a:spLocks noGrp="1"/>
          </p:cNvSpPr>
          <p:nvPr>
            <p:ph type="sldNum" sz="quarter" idx="5"/>
          </p:nvPr>
        </p:nvSpPr>
        <p:spPr/>
        <p:txBody>
          <a:bodyPr/>
          <a:lstStyle/>
          <a:p>
            <a:fld id="{5145D575-1387-E74B-A4BF-E77821954B4D}" type="slidenum">
              <a:rPr lang="en-US" smtClean="0"/>
              <a:t>60</a:t>
            </a:fld>
            <a:endParaRPr lang="en-US"/>
          </a:p>
        </p:txBody>
      </p:sp>
    </p:spTree>
    <p:extLst>
      <p:ext uri="{BB962C8B-B14F-4D97-AF65-F5344CB8AC3E}">
        <p14:creationId xmlns:p14="http://schemas.microsoft.com/office/powerpoint/2010/main" val="148086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2</a:t>
            </a:fld>
            <a:endParaRPr lang="en-US"/>
          </a:p>
        </p:txBody>
      </p:sp>
    </p:spTree>
    <p:extLst>
      <p:ext uri="{BB962C8B-B14F-4D97-AF65-F5344CB8AC3E}">
        <p14:creationId xmlns:p14="http://schemas.microsoft.com/office/powerpoint/2010/main" val="233242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3</a:t>
            </a:fld>
            <a:endParaRPr lang="en-US"/>
          </a:p>
        </p:txBody>
      </p:sp>
    </p:spTree>
    <p:extLst>
      <p:ext uri="{BB962C8B-B14F-4D97-AF65-F5344CB8AC3E}">
        <p14:creationId xmlns:p14="http://schemas.microsoft.com/office/powerpoint/2010/main" val="245146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12</a:t>
            </a:fld>
            <a:endParaRPr lang="en-US"/>
          </a:p>
        </p:txBody>
      </p:sp>
    </p:spTree>
    <p:extLst>
      <p:ext uri="{BB962C8B-B14F-4D97-AF65-F5344CB8AC3E}">
        <p14:creationId xmlns:p14="http://schemas.microsoft.com/office/powerpoint/2010/main" val="321496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13</a:t>
            </a:fld>
            <a:endParaRPr lang="en-US"/>
          </a:p>
        </p:txBody>
      </p:sp>
    </p:spTree>
    <p:extLst>
      <p:ext uri="{BB962C8B-B14F-4D97-AF65-F5344CB8AC3E}">
        <p14:creationId xmlns:p14="http://schemas.microsoft.com/office/powerpoint/2010/main" val="123268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53743-A811-1046-9BA5-1CC85A8CAF9C}" type="slidenum">
              <a:rPr lang="en-US" smtClean="0"/>
              <a:t>36</a:t>
            </a:fld>
            <a:endParaRPr lang="en-US"/>
          </a:p>
        </p:txBody>
      </p:sp>
    </p:spTree>
    <p:extLst>
      <p:ext uri="{BB962C8B-B14F-4D97-AF65-F5344CB8AC3E}">
        <p14:creationId xmlns:p14="http://schemas.microsoft.com/office/powerpoint/2010/main" val="127227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And I was quite surprised by my results. </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And I found that </a:t>
            </a:r>
            <a:r>
              <a:rPr lang="en-US" sz="1800" kern="100" dirty="0" err="1">
                <a:effectLst/>
                <a:ea typeface="Calibri" panose="020F0502020204030204" pitchFamily="34" charset="0"/>
                <a:cs typeface="Times New Roman" panose="02020603050405020304" pitchFamily="18" charset="0"/>
              </a:rPr>
              <a:t>ChatGPT</a:t>
            </a:r>
            <a:r>
              <a:rPr lang="en-US" sz="1800" kern="100" dirty="0">
                <a:effectLst/>
                <a:ea typeface="Calibri" panose="020F0502020204030204" pitchFamily="34" charset="0"/>
                <a:cs typeface="Times New Roman" panose="02020603050405020304" pitchFamily="18" charset="0"/>
              </a:rPr>
              <a:t> had higher accuracy and F1 score than people with PhDs in political science. </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And it works well across countries and languages. </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But more interestingly, I found that the method showed interpretative capacities that have long been considered “distinctly human”:</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things like putting yourself in the shoes of the author, contextual inferences, subjective interpretation, implicit meaning.</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There’s the long-standing argument that these things will never be possible measure. </a:t>
            </a:r>
          </a:p>
          <a:p>
            <a:endParaRPr lang="en-US" dirty="0"/>
          </a:p>
        </p:txBody>
      </p:sp>
      <p:sp>
        <p:nvSpPr>
          <p:cNvPr id="4" name="Slide Number Placeholder 3"/>
          <p:cNvSpPr>
            <a:spLocks noGrp="1"/>
          </p:cNvSpPr>
          <p:nvPr>
            <p:ph type="sldNum" sz="quarter" idx="5"/>
          </p:nvPr>
        </p:nvSpPr>
        <p:spPr/>
        <p:txBody>
          <a:bodyPr/>
          <a:lstStyle/>
          <a:p>
            <a:fld id="{5145D575-1387-E74B-A4BF-E77821954B4D}" type="slidenum">
              <a:rPr lang="en-US" smtClean="0"/>
              <a:t>53</a:t>
            </a:fld>
            <a:endParaRPr lang="en-US"/>
          </a:p>
        </p:txBody>
      </p:sp>
    </p:spTree>
    <p:extLst>
      <p:ext uri="{BB962C8B-B14F-4D97-AF65-F5344CB8AC3E}">
        <p14:creationId xmlns:p14="http://schemas.microsoft.com/office/powerpoint/2010/main" val="112410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kern="100" dirty="0" err="1">
                <a:effectLst/>
                <a:ea typeface="Calibri" panose="020F0502020204030204" pitchFamily="34" charset="0"/>
                <a:cs typeface="Times New Roman" panose="02020603050405020304" pitchFamily="18" charset="0"/>
              </a:rPr>
              <a:t>Pardigm</a:t>
            </a:r>
            <a:r>
              <a:rPr lang="en-US" sz="1200" kern="100" dirty="0">
                <a:effectLst/>
                <a:ea typeface="Calibri" panose="020F0502020204030204" pitchFamily="34" charset="0"/>
                <a:cs typeface="Times New Roman" panose="02020603050405020304" pitchFamily="18" charset="0"/>
              </a:rPr>
              <a:t> shift in the making </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So, LLMs seem to bring something quite revolutionary to bear. </a:t>
            </a:r>
          </a:p>
          <a:p>
            <a:pPr marL="0" marR="0">
              <a:spcBef>
                <a:spcPts val="0"/>
              </a:spcBef>
              <a:spcAft>
                <a:spcPts val="0"/>
              </a:spcAft>
            </a:pP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And there’s been an explosion of work. The ease-of-use, high accuracy, and relatively low costs of LLMs have meant that they have become hugely popular.</a:t>
            </a:r>
          </a:p>
          <a:p>
            <a:pPr marL="0" marR="0">
              <a:spcBef>
                <a:spcPts val="0"/>
              </a:spcBef>
              <a:spcAft>
                <a:spcPts val="0"/>
              </a:spcAft>
            </a:pPr>
            <a:endParaRPr lang="en-US" sz="1200" kern="100" dirty="0">
              <a:effectLst/>
              <a:ea typeface="Calibri" panose="020F0502020204030204" pitchFamily="34" charset="0"/>
              <a:cs typeface="Times New Roman" panose="02020603050405020304" pitchFamily="18" charset="0"/>
            </a:endParaRP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In some ways, this is really exciting. Especially that qualitative researchers who’ve never used computational methods before are starting do work with these methods.</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While computational methods have before made social science more and more technical, LLMs have had the opposite result: empowering qualitative scholars.</a:t>
            </a:r>
          </a:p>
          <a:p>
            <a:pPr marL="0" marR="0">
              <a:spcBef>
                <a:spcPts val="0"/>
              </a:spcBef>
              <a:spcAft>
                <a:spcPts val="0"/>
              </a:spcAft>
            </a:pPr>
            <a:r>
              <a:rPr lang="en-US" sz="1200" kern="100" dirty="0">
                <a:effectLst/>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5145D575-1387-E74B-A4BF-E77821954B4D}" type="slidenum">
              <a:rPr lang="en-US" smtClean="0"/>
              <a:t>55</a:t>
            </a:fld>
            <a:endParaRPr lang="en-US"/>
          </a:p>
        </p:txBody>
      </p:sp>
    </p:spTree>
    <p:extLst>
      <p:ext uri="{BB962C8B-B14F-4D97-AF65-F5344CB8AC3E}">
        <p14:creationId xmlns:p14="http://schemas.microsoft.com/office/powerpoint/2010/main" val="119421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14AF2-ACDE-DE28-ED83-52241A680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109DF-3BCD-FC1C-8AA7-33B853FBB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645B3-B936-2BE1-6D68-9950B4143427}"/>
              </a:ext>
            </a:extLst>
          </p:cNvPr>
          <p:cNvSpPr>
            <a:spLocks noGrp="1"/>
          </p:cNvSpPr>
          <p:nvPr>
            <p:ph type="body" idx="1"/>
          </p:nvPr>
        </p:nvSpPr>
        <p:spPr/>
        <p:txBody>
          <a:bodyPr/>
          <a:lstStyle/>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But there’s also a problem: the field has become something of an academic Wild West, as the lack of established standards has meant that both researchers and reviewers lack benchmarks for LLM-based annotation:</a:t>
            </a:r>
          </a:p>
          <a:p>
            <a:pPr marL="0" marR="0">
              <a:spcBef>
                <a:spcPts val="0"/>
              </a:spcBef>
              <a:spcAft>
                <a:spcPts val="0"/>
              </a:spcAft>
            </a:pPr>
            <a:endParaRPr lang="en-US" sz="1800" kern="100" dirty="0">
              <a:effectLst/>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-leading to risks of low-quality research and the publishing of invalid results.</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-it often leads to really low-quality reviews, because scholars don’t have experience with these method, so you receive really terrible comments. </a:t>
            </a:r>
          </a:p>
          <a:p>
            <a:pPr marL="0" marR="0">
              <a:spcBef>
                <a:spcPts val="0"/>
              </a:spcBef>
              <a:spcAft>
                <a:spcPts val="0"/>
              </a:spcAft>
            </a:pPr>
            <a:r>
              <a:rPr lang="en-US" sz="1800" kern="100" dirty="0">
                <a:effectLst/>
                <a:ea typeface="Calibri" panose="020F0502020204030204" pitchFamily="34" charset="0"/>
                <a:cs typeface="Times New Roman" panose="02020603050405020304" pitchFamily="18" charset="0"/>
              </a:rPr>
              <a:t> </a:t>
            </a:r>
          </a:p>
          <a:p>
            <a:endParaRPr lang="en-US" dirty="0"/>
          </a:p>
        </p:txBody>
      </p:sp>
      <p:sp>
        <p:nvSpPr>
          <p:cNvPr id="4" name="Slide Number Placeholder 3">
            <a:extLst>
              <a:ext uri="{FF2B5EF4-FFF2-40B4-BE49-F238E27FC236}">
                <a16:creationId xmlns:a16="http://schemas.microsoft.com/office/drawing/2014/main" id="{9A2B2DB4-7CC0-4F7A-6EFD-A1F5B03682B0}"/>
              </a:ext>
            </a:extLst>
          </p:cNvPr>
          <p:cNvSpPr>
            <a:spLocks noGrp="1"/>
          </p:cNvSpPr>
          <p:nvPr>
            <p:ph type="sldNum" sz="quarter" idx="5"/>
          </p:nvPr>
        </p:nvSpPr>
        <p:spPr/>
        <p:txBody>
          <a:bodyPr/>
          <a:lstStyle/>
          <a:p>
            <a:fld id="{5145D575-1387-E74B-A4BF-E77821954B4D}" type="slidenum">
              <a:rPr lang="en-US" smtClean="0"/>
              <a:t>56</a:t>
            </a:fld>
            <a:endParaRPr lang="en-US"/>
          </a:p>
        </p:txBody>
      </p:sp>
    </p:spTree>
    <p:extLst>
      <p:ext uri="{BB962C8B-B14F-4D97-AF65-F5344CB8AC3E}">
        <p14:creationId xmlns:p14="http://schemas.microsoft.com/office/powerpoint/2010/main" val="9080893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A5698F-F579-674C-AD9B-3E4EBD5A2D60}" type="datetimeFigureOut">
              <a:rPr lang="en-US" smtClean="0"/>
              <a:t>4/12/24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86EAF85-90FF-E740-87D4-1708D17CE947}" type="slidenum">
              <a:rPr lang="en-US" smtClean="0"/>
              <a:t>‹#›</a:t>
            </a:fld>
            <a:endParaRPr lang="en-US"/>
          </a:p>
        </p:txBody>
      </p:sp>
    </p:spTree>
    <p:extLst>
      <p:ext uri="{BB962C8B-B14F-4D97-AF65-F5344CB8AC3E}">
        <p14:creationId xmlns:p14="http://schemas.microsoft.com/office/powerpoint/2010/main" val="370456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A5698F-F579-674C-AD9B-3E4EBD5A2D60}" type="datetimeFigureOut">
              <a:rPr lang="en-US" smtClean="0"/>
              <a:t>4/12/24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2578407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A5698F-F579-674C-AD9B-3E4EBD5A2D60}" type="datetimeFigureOut">
              <a:rPr lang="en-US" smtClean="0"/>
              <a:t>4/12/24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91504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A5698F-F579-674C-AD9B-3E4EBD5A2D60}" type="datetimeFigureOut">
              <a:rPr lang="en-US" smtClean="0"/>
              <a:t>4/12/24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170226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6FA5698F-F579-674C-AD9B-3E4EBD5A2D60}" type="datetimeFigureOut">
              <a:rPr lang="en-US" smtClean="0"/>
              <a:t>4/12/24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86EAF85-90FF-E740-87D4-1708D17CE947}" type="slidenum">
              <a:rPr lang="en-US" smtClean="0"/>
              <a:t>‹#›</a:t>
            </a:fld>
            <a:endParaRPr lang="en-US"/>
          </a:p>
        </p:txBody>
      </p:sp>
    </p:spTree>
    <p:extLst>
      <p:ext uri="{BB962C8B-B14F-4D97-AF65-F5344CB8AC3E}">
        <p14:creationId xmlns:p14="http://schemas.microsoft.com/office/powerpoint/2010/main" val="1641261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A5698F-F579-674C-AD9B-3E4EBD5A2D60}" type="datetimeFigureOut">
              <a:rPr lang="en-US" smtClean="0"/>
              <a:t>4/12/24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291515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A5698F-F579-674C-AD9B-3E4EBD5A2D60}" type="datetimeFigureOut">
              <a:rPr lang="en-US" smtClean="0"/>
              <a:t>4/12/24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6EAF85-90FF-E740-87D4-1708D17CE94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959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FA5698F-F579-674C-AD9B-3E4EBD5A2D60}" type="datetimeFigureOut">
              <a:rPr lang="en-US" smtClean="0"/>
              <a:t>4/12/24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6EAF85-90FF-E740-87D4-1708D17CE94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17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5698F-F579-674C-AD9B-3E4EBD5A2D60}" type="datetimeFigureOut">
              <a:rPr lang="en-US" smtClean="0"/>
              <a:t>4/12/24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218934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A5698F-F579-674C-AD9B-3E4EBD5A2D60}" type="datetimeFigureOut">
              <a:rPr lang="en-US" smtClean="0"/>
              <a:t>4/12/24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202613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A5698F-F579-674C-AD9B-3E4EBD5A2D60}" type="datetimeFigureOut">
              <a:rPr lang="en-US" smtClean="0"/>
              <a:t>4/12/24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86EAF85-90FF-E740-87D4-1708D17CE947}" type="slidenum">
              <a:rPr lang="en-US" smtClean="0"/>
              <a:t>‹#›</a:t>
            </a:fld>
            <a:endParaRPr lang="en-US"/>
          </a:p>
        </p:txBody>
      </p:sp>
    </p:spTree>
    <p:extLst>
      <p:ext uri="{BB962C8B-B14F-4D97-AF65-F5344CB8AC3E}">
        <p14:creationId xmlns:p14="http://schemas.microsoft.com/office/powerpoint/2010/main" val="3749737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FA5698F-F579-674C-AD9B-3E4EBD5A2D60}" type="datetimeFigureOut">
              <a:rPr lang="en-US" smtClean="0"/>
              <a:t>4/12/24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86EAF85-90FF-E740-87D4-1708D17CE947}" type="slidenum">
              <a:rPr lang="en-US" smtClean="0"/>
              <a:t>‹#›</a:t>
            </a:fld>
            <a:endParaRPr lang="en-US"/>
          </a:p>
        </p:txBody>
      </p:sp>
    </p:spTree>
    <p:extLst>
      <p:ext uri="{BB962C8B-B14F-4D97-AF65-F5344CB8AC3E}">
        <p14:creationId xmlns:p14="http://schemas.microsoft.com/office/powerpoint/2010/main" val="3155978175"/>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2.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microsoft.com/office/2007/relationships/hdphoto" Target="../media/hdphoto3.wdp"/><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ainting of a person reading a book in a room&#10;&#10;Description automatically generated">
            <a:extLst>
              <a:ext uri="{FF2B5EF4-FFF2-40B4-BE49-F238E27FC236}">
                <a16:creationId xmlns:a16="http://schemas.microsoft.com/office/drawing/2014/main" id="{066EA6E9-81B1-CE05-B193-4576AE9E9CF9}"/>
              </a:ext>
            </a:extLst>
          </p:cNvPr>
          <p:cNvPicPr>
            <a:picLocks noGrp="1" noChangeAspect="1"/>
          </p:cNvPicPr>
          <p:nvPr>
            <p:ph idx="1"/>
          </p:nvPr>
        </p:nvPicPr>
        <p:blipFill>
          <a:blip r:embed="rId3"/>
          <a:stretch>
            <a:fillRect/>
          </a:stretch>
        </p:blipFill>
        <p:spPr>
          <a:xfrm>
            <a:off x="-130629" y="-3852409"/>
            <a:ext cx="12337143" cy="12337143"/>
          </a:xfrm>
        </p:spPr>
      </p:pic>
      <p:sp>
        <p:nvSpPr>
          <p:cNvPr id="13" name="TextBox 12">
            <a:extLst>
              <a:ext uri="{FF2B5EF4-FFF2-40B4-BE49-F238E27FC236}">
                <a16:creationId xmlns:a16="http://schemas.microsoft.com/office/drawing/2014/main" id="{64151BA3-508D-4C6E-2D5E-B5AB20C03EAC}"/>
              </a:ext>
            </a:extLst>
          </p:cNvPr>
          <p:cNvSpPr txBox="1"/>
          <p:nvPr/>
        </p:nvSpPr>
        <p:spPr>
          <a:xfrm>
            <a:off x="928915" y="1248228"/>
            <a:ext cx="4064000" cy="2062103"/>
          </a:xfrm>
          <a:prstGeom prst="rect">
            <a:avLst/>
          </a:prstGeom>
          <a:noFill/>
        </p:spPr>
        <p:txBody>
          <a:bodyPr wrap="square" rtlCol="0">
            <a:spAutoFit/>
          </a:bodyPr>
          <a:lstStyle/>
          <a:p>
            <a:r>
              <a:rPr lang="en-US" sz="3200" b="1" dirty="0">
                <a:solidFill>
                  <a:schemeClr val="bg1"/>
                </a:solidFill>
              </a:rPr>
              <a:t>Introduction to Natural Language Processing in the Social Sciences</a:t>
            </a:r>
          </a:p>
        </p:txBody>
      </p:sp>
    </p:spTree>
    <p:extLst>
      <p:ext uri="{BB962C8B-B14F-4D97-AF65-F5344CB8AC3E}">
        <p14:creationId xmlns:p14="http://schemas.microsoft.com/office/powerpoint/2010/main" val="4221456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Rolls of Newspaper">
            <a:extLst>
              <a:ext uri="{FF2B5EF4-FFF2-40B4-BE49-F238E27FC236}">
                <a16:creationId xmlns:a16="http://schemas.microsoft.com/office/drawing/2014/main" id="{29EE77D1-E863-36A2-280F-CDAC54E385B4}"/>
              </a:ext>
            </a:extLst>
          </p:cNvPr>
          <p:cNvPicPr>
            <a:picLocks noChangeAspect="1"/>
          </p:cNvPicPr>
          <p:nvPr/>
        </p:nvPicPr>
        <p:blipFill rotWithShape="1">
          <a:blip r:embed="rId2"/>
          <a:srcRect l="34551" r="2218"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4" name="Freeform: Shape 13">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 name="TextBox 5">
            <a:extLst>
              <a:ext uri="{FF2B5EF4-FFF2-40B4-BE49-F238E27FC236}">
                <a16:creationId xmlns:a16="http://schemas.microsoft.com/office/drawing/2014/main" id="{6BF76F20-1E88-75C7-CD63-6D105472657E}"/>
              </a:ext>
            </a:extLst>
          </p:cNvPr>
          <p:cNvSpPr txBox="1"/>
          <p:nvPr/>
        </p:nvSpPr>
        <p:spPr>
          <a:xfrm>
            <a:off x="6096001" y="947351"/>
            <a:ext cx="5360724" cy="5125903"/>
          </a:xfrm>
          <a:prstGeom prst="rect">
            <a:avLst/>
          </a:prstGeom>
        </p:spPr>
        <p:txBody>
          <a:bodyPr vert="horz" lIns="91440" tIns="45720" rIns="91440" bIns="45720" rtlCol="0" anchor="t">
            <a:normAutofit fontScale="92500" lnSpcReduction="10000"/>
          </a:bodyPr>
          <a:lstStyle/>
          <a:p>
            <a:pPr indent="-182880">
              <a:lnSpc>
                <a:spcPct val="90000"/>
              </a:lnSpc>
              <a:spcAft>
                <a:spcPts val="600"/>
              </a:spcAft>
              <a:buClr>
                <a:schemeClr val="accent1">
                  <a:lumMod val="75000"/>
                </a:schemeClr>
              </a:buClr>
              <a:buSzPct val="85000"/>
              <a:buFont typeface="Wingdings" pitchFamily="2" charset="2"/>
              <a:buChar char="§"/>
            </a:pPr>
            <a:r>
              <a:rPr lang="en-US" sz="1900" b="1" i="0" dirty="0">
                <a:solidFill>
                  <a:srgbClr val="000000"/>
                </a:solidFill>
                <a:effectLst/>
              </a:rPr>
              <a:t>Example quantitative research questions:</a:t>
            </a:r>
          </a:p>
          <a:p>
            <a:pPr indent="-182880">
              <a:lnSpc>
                <a:spcPct val="90000"/>
              </a:lnSpc>
              <a:spcAft>
                <a:spcPts val="600"/>
              </a:spcAft>
              <a:buClr>
                <a:schemeClr val="accent1">
                  <a:lumMod val="75000"/>
                </a:schemeClr>
              </a:buClr>
              <a:buSzPct val="85000"/>
              <a:buFont typeface="Wingdings" pitchFamily="2" charset="2"/>
              <a:buChar char="§"/>
            </a:pPr>
            <a:endParaRPr lang="en-US" sz="1600" b="0" i="0" dirty="0">
              <a:solidFill>
                <a:srgbClr val="000000"/>
              </a:solidFill>
              <a:effectLst/>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b="0" i="0" dirty="0">
                <a:solidFill>
                  <a:srgbClr val="000000"/>
                </a:solidFill>
                <a:effectLst/>
              </a:rPr>
              <a:t>How has the level of similarity between British English and American English changed over time? </a:t>
            </a:r>
          </a:p>
          <a:p>
            <a:pPr marL="457200" indent="-182880">
              <a:lnSpc>
                <a:spcPct val="90000"/>
              </a:lnSpc>
              <a:spcAft>
                <a:spcPts val="600"/>
              </a:spcAft>
              <a:buClr>
                <a:schemeClr val="accent1">
                  <a:lumMod val="75000"/>
                </a:schemeClr>
              </a:buClr>
              <a:buSzPct val="85000"/>
              <a:buFont typeface="Wingdings" pitchFamily="2" charset="2"/>
              <a:buChar char="§"/>
            </a:pPr>
            <a:endParaRPr lang="en-US" sz="1600" dirty="0">
              <a:solidFill>
                <a:srgbClr val="000000"/>
              </a:solidFill>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b="0" i="0" dirty="0">
                <a:solidFill>
                  <a:srgbClr val="000000"/>
                </a:solidFill>
                <a:effectLst/>
              </a:rPr>
              <a:t>Has the use of gender-neutral pronouns in English language newspapers increased over the last decade?</a:t>
            </a:r>
          </a:p>
          <a:p>
            <a:pPr marL="457200" indent="-182880">
              <a:lnSpc>
                <a:spcPct val="90000"/>
              </a:lnSpc>
              <a:spcAft>
                <a:spcPts val="600"/>
              </a:spcAft>
              <a:buClr>
                <a:schemeClr val="accent1">
                  <a:lumMod val="75000"/>
                </a:schemeClr>
              </a:buClr>
              <a:buSzPct val="85000"/>
              <a:buFont typeface="Wingdings" pitchFamily="2" charset="2"/>
              <a:buChar char="§"/>
            </a:pPr>
            <a:endParaRPr lang="en-US" sz="1600" dirty="0">
              <a:solidFill>
                <a:srgbClr val="000000"/>
              </a:solidFill>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b="0" i="0" dirty="0">
                <a:solidFill>
                  <a:srgbClr val="000000"/>
                </a:solidFill>
                <a:effectLst/>
              </a:rPr>
              <a:t>Are there differences in </a:t>
            </a:r>
            <a:r>
              <a:rPr lang="en-US" sz="1600" dirty="0">
                <a:solidFill>
                  <a:srgbClr val="000000"/>
                </a:solidFill>
              </a:rPr>
              <a:t>the words used by </a:t>
            </a:r>
            <a:r>
              <a:rPr lang="en-US" sz="1600" b="0" i="0" dirty="0">
                <a:solidFill>
                  <a:srgbClr val="000000"/>
                </a:solidFill>
                <a:effectLst/>
              </a:rPr>
              <a:t>men and women in job applications?</a:t>
            </a:r>
          </a:p>
          <a:p>
            <a:pPr marL="457200" indent="-182880">
              <a:lnSpc>
                <a:spcPct val="90000"/>
              </a:lnSpc>
              <a:spcAft>
                <a:spcPts val="600"/>
              </a:spcAft>
              <a:buClr>
                <a:schemeClr val="accent1">
                  <a:lumMod val="75000"/>
                </a:schemeClr>
              </a:buClr>
              <a:buSzPct val="85000"/>
              <a:buFont typeface="Wingdings" pitchFamily="2" charset="2"/>
              <a:buChar char="§"/>
            </a:pPr>
            <a:endParaRPr lang="en-US" sz="1600" dirty="0">
              <a:solidFill>
                <a:srgbClr val="000000"/>
              </a:solidFill>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b="0" i="0" dirty="0">
                <a:solidFill>
                  <a:srgbClr val="000000"/>
                </a:solidFill>
                <a:effectLst/>
              </a:rPr>
              <a:t>What are the predominant grammatical structures used in spoken versus written English?</a:t>
            </a:r>
          </a:p>
          <a:p>
            <a:pPr marL="457200" indent="-182880">
              <a:lnSpc>
                <a:spcPct val="90000"/>
              </a:lnSpc>
              <a:spcAft>
                <a:spcPts val="600"/>
              </a:spcAft>
              <a:buClr>
                <a:schemeClr val="accent1">
                  <a:lumMod val="75000"/>
                </a:schemeClr>
              </a:buClr>
              <a:buSzPct val="85000"/>
              <a:buFont typeface="Wingdings" pitchFamily="2" charset="2"/>
              <a:buChar char="§"/>
            </a:pPr>
            <a:endParaRPr lang="en-US" sz="1600" b="0" i="0" dirty="0">
              <a:solidFill>
                <a:srgbClr val="000000"/>
              </a:solidFill>
              <a:effectLst/>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b="0" i="0" dirty="0">
                <a:solidFill>
                  <a:srgbClr val="000000"/>
                </a:solidFill>
                <a:effectLst/>
              </a:rPr>
              <a:t>How does the use of passive voice in scientific writing compare across different disciplines?</a:t>
            </a:r>
          </a:p>
          <a:p>
            <a:pPr marL="457200" indent="-182880">
              <a:lnSpc>
                <a:spcPct val="90000"/>
              </a:lnSpc>
              <a:spcAft>
                <a:spcPts val="600"/>
              </a:spcAft>
              <a:buClr>
                <a:schemeClr val="accent1">
                  <a:lumMod val="75000"/>
                </a:schemeClr>
              </a:buClr>
              <a:buSzPct val="85000"/>
              <a:buFont typeface="Wingdings" pitchFamily="2" charset="2"/>
              <a:buChar char="§"/>
            </a:pPr>
            <a:endParaRPr lang="en-US" sz="1600" b="0" i="0" dirty="0">
              <a:solidFill>
                <a:srgbClr val="000000"/>
              </a:solidFill>
              <a:effectLst/>
            </a:endParaRPr>
          </a:p>
          <a:p>
            <a:pPr marL="457200" indent="-182880">
              <a:lnSpc>
                <a:spcPct val="90000"/>
              </a:lnSpc>
              <a:spcAft>
                <a:spcPts val="600"/>
              </a:spcAft>
              <a:buClr>
                <a:schemeClr val="accent1">
                  <a:lumMod val="75000"/>
                </a:schemeClr>
              </a:buClr>
              <a:buSzPct val="85000"/>
              <a:buFont typeface="Wingdings" pitchFamily="2" charset="2"/>
              <a:buChar char="§"/>
            </a:pPr>
            <a:r>
              <a:rPr lang="en-US" sz="1600" dirty="0">
                <a:solidFill>
                  <a:srgbClr val="000000"/>
                </a:solidFill>
              </a:rPr>
              <a:t>Do people use more </a:t>
            </a:r>
            <a:r>
              <a:rPr lang="en-US" sz="1600" b="0" i="0" dirty="0">
                <a:solidFill>
                  <a:srgbClr val="000000"/>
                </a:solidFill>
                <a:effectLst/>
              </a:rPr>
              <a:t>markers of politeness (“please”, “thank you”) in the US South than in the North?</a:t>
            </a:r>
          </a:p>
          <a:p>
            <a:pPr marL="457200" indent="-182880">
              <a:lnSpc>
                <a:spcPct val="90000"/>
              </a:lnSpc>
              <a:spcAft>
                <a:spcPts val="600"/>
              </a:spcAft>
              <a:buClr>
                <a:schemeClr val="accent1">
                  <a:lumMod val="75000"/>
                </a:schemeClr>
              </a:buClr>
              <a:buSzPct val="85000"/>
              <a:buFont typeface="Wingdings" pitchFamily="2" charset="2"/>
              <a:buChar char="§"/>
            </a:pPr>
            <a:endParaRPr lang="en-US" sz="1600" dirty="0">
              <a:solidFill>
                <a:srgbClr val="000000"/>
              </a:solidFill>
            </a:endParaRPr>
          </a:p>
          <a:p>
            <a:pPr marL="457200" indent="-182880">
              <a:lnSpc>
                <a:spcPct val="90000"/>
              </a:lnSpc>
              <a:spcAft>
                <a:spcPts val="600"/>
              </a:spcAft>
              <a:buClr>
                <a:schemeClr val="accent1">
                  <a:lumMod val="75000"/>
                </a:schemeClr>
              </a:buClr>
              <a:buSzPct val="85000"/>
              <a:buFont typeface="Wingdings" pitchFamily="2" charset="2"/>
              <a:buChar char="§"/>
            </a:pPr>
            <a:endParaRPr lang="en-US" sz="1600" b="0" i="0" dirty="0">
              <a:solidFill>
                <a:srgbClr val="000000"/>
              </a:solidFill>
              <a:effectLst/>
            </a:endParaRPr>
          </a:p>
        </p:txBody>
      </p:sp>
      <p:grpSp>
        <p:nvGrpSpPr>
          <p:cNvPr id="16" name="Group 15">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8" name="Oval 17">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99804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DCA4D2-279B-795B-D460-EAD30DBEBEBE}"/>
              </a:ext>
            </a:extLst>
          </p:cNvPr>
          <p:cNvSpPr txBox="1"/>
          <p:nvPr/>
        </p:nvSpPr>
        <p:spPr>
          <a:xfrm>
            <a:off x="6587544" y="1382165"/>
            <a:ext cx="4869179" cy="15179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cap="all">
                <a:solidFill>
                  <a:srgbClr val="000000"/>
                </a:solidFill>
                <a:highlight>
                  <a:srgbClr val="FFFF00"/>
                </a:highlight>
                <a:latin typeface="+mj-lt"/>
                <a:ea typeface="+mj-ea"/>
                <a:cs typeface="+mj-cs"/>
              </a:rPr>
              <a:t>Natural Language Processing</a:t>
            </a:r>
            <a:endParaRPr lang="en-US" sz="4800" cap="all">
              <a:solidFill>
                <a:srgbClr val="000000"/>
              </a:solidFill>
              <a:latin typeface="+mj-lt"/>
              <a:ea typeface="+mj-ea"/>
              <a:cs typeface="+mj-cs"/>
            </a:endParaRPr>
          </a:p>
        </p:txBody>
      </p:sp>
      <p:pic>
        <p:nvPicPr>
          <p:cNvPr id="7" name="Picture 6" descr="Close up of circuit board">
            <a:extLst>
              <a:ext uri="{FF2B5EF4-FFF2-40B4-BE49-F238E27FC236}">
                <a16:creationId xmlns:a16="http://schemas.microsoft.com/office/drawing/2014/main" id="{C42D542D-B7B9-9641-0552-A756A6230435}"/>
              </a:ext>
            </a:extLst>
          </p:cNvPr>
          <p:cNvPicPr>
            <a:picLocks noChangeAspect="1"/>
          </p:cNvPicPr>
          <p:nvPr/>
        </p:nvPicPr>
        <p:blipFill rotWithShape="1">
          <a:blip r:embed="rId2"/>
          <a:srcRect l="9028" r="27741"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3" name="Freeform: Shape 12">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TextBox 2">
            <a:extLst>
              <a:ext uri="{FF2B5EF4-FFF2-40B4-BE49-F238E27FC236}">
                <a16:creationId xmlns:a16="http://schemas.microsoft.com/office/drawing/2014/main" id="{4EB414D3-C4BD-C51E-9865-809BE3D19529}"/>
              </a:ext>
            </a:extLst>
          </p:cNvPr>
          <p:cNvSpPr txBox="1"/>
          <p:nvPr/>
        </p:nvSpPr>
        <p:spPr>
          <a:xfrm>
            <a:off x="6587545" y="3007389"/>
            <a:ext cx="4869179" cy="3065865"/>
          </a:xfrm>
          <a:prstGeom prst="rect">
            <a:avLst/>
          </a:prstGeom>
        </p:spPr>
        <p:txBody>
          <a:bodyPr vert="horz" lIns="91440" tIns="45720" rIns="91440" bIns="45720" rtlCol="0" anchor="t">
            <a:normAutofit fontScale="92500" lnSpcReduction="20000"/>
          </a:bodyPr>
          <a:lstStyle/>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rgbClr val="000000"/>
                </a:solidFill>
              </a:rPr>
              <a:t>New field at the intersection of computer science, artificial intelligence, and linguistics</a:t>
            </a:r>
          </a:p>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rgbClr val="000000"/>
                </a:solidFill>
              </a:rPr>
              <a:t>One of the most important method of Computational Social Science</a:t>
            </a:r>
          </a:p>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rgbClr val="000000"/>
                </a:solidFill>
              </a:rPr>
              <a:t>Often doesn’t fit into the classic quant-qual divide</a:t>
            </a:r>
          </a:p>
          <a:p>
            <a:pPr marL="285750" indent="-182880">
              <a:lnSpc>
                <a:spcPct val="90000"/>
              </a:lnSpc>
              <a:spcAft>
                <a:spcPts val="600"/>
              </a:spcAft>
              <a:buClr>
                <a:schemeClr val="accent1">
                  <a:lumMod val="75000"/>
                </a:schemeClr>
              </a:buClr>
              <a:buSzPct val="85000"/>
              <a:buFont typeface="Wingdings" pitchFamily="2" charset="2"/>
              <a:buChar char="§"/>
            </a:pPr>
            <a:r>
              <a:rPr lang="en-US" sz="1800" dirty="0"/>
              <a:t>Mostly combined with quantitative approach, but can just as well be used qualitatively</a:t>
            </a:r>
            <a:endParaRPr lang="en-US" dirty="0">
              <a:solidFill>
                <a:srgbClr val="000000"/>
              </a:solidFill>
            </a:endParaRPr>
          </a:p>
          <a:p>
            <a:pPr marL="285750" indent="-182880">
              <a:lnSpc>
                <a:spcPct val="90000"/>
              </a:lnSpc>
              <a:spcAft>
                <a:spcPts val="600"/>
              </a:spcAft>
              <a:buClr>
                <a:schemeClr val="accent1">
                  <a:lumMod val="75000"/>
                </a:schemeClr>
              </a:buClr>
              <a:buSzPct val="85000"/>
              <a:buFont typeface="Wingdings" pitchFamily="2" charset="2"/>
              <a:buChar char="§"/>
            </a:pPr>
            <a:endParaRPr lang="en-US" dirty="0">
              <a:solidFill>
                <a:srgbClr val="000000"/>
              </a:solidFill>
            </a:endParaRPr>
          </a:p>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rgbClr val="000000"/>
                </a:solidFill>
              </a:rPr>
              <a:t>Predict, classify, cluster</a:t>
            </a:r>
          </a:p>
          <a:p>
            <a:pPr marL="285750" indent="-182880">
              <a:lnSpc>
                <a:spcPct val="90000"/>
              </a:lnSpc>
              <a:spcAft>
                <a:spcPts val="600"/>
              </a:spcAft>
              <a:buClr>
                <a:schemeClr val="accent1">
                  <a:lumMod val="75000"/>
                </a:schemeClr>
              </a:buClr>
              <a:buSzPct val="85000"/>
              <a:buFont typeface="Wingdings" pitchFamily="2" charset="2"/>
              <a:buChar char="§"/>
            </a:pPr>
            <a:r>
              <a:rPr lang="en-US" dirty="0">
                <a:solidFill>
                  <a:srgbClr val="000000"/>
                </a:solidFill>
              </a:rPr>
              <a:t>In-depth and large scale</a:t>
            </a:r>
          </a:p>
        </p:txBody>
      </p:sp>
      <p:grpSp>
        <p:nvGrpSpPr>
          <p:cNvPr id="15" name="Group 14">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7" name="Oval 16">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189877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mputer script on a screen">
            <a:extLst>
              <a:ext uri="{FF2B5EF4-FFF2-40B4-BE49-F238E27FC236}">
                <a16:creationId xmlns:a16="http://schemas.microsoft.com/office/drawing/2014/main" id="{3ED251DB-4C10-AD45-1A76-5A55DFDB13F0}"/>
              </a:ext>
            </a:extLst>
          </p:cNvPr>
          <p:cNvPicPr>
            <a:picLocks noChangeAspect="1"/>
          </p:cNvPicPr>
          <p:nvPr/>
        </p:nvPicPr>
        <p:blipFill rotWithShape="1">
          <a:blip r:embed="rId3"/>
          <a:srcRect r="36769"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4" name="Freeform: Shape 13">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6" name="TextBox 5">
            <a:extLst>
              <a:ext uri="{FF2B5EF4-FFF2-40B4-BE49-F238E27FC236}">
                <a16:creationId xmlns:a16="http://schemas.microsoft.com/office/drawing/2014/main" id="{6BF76F20-1E88-75C7-CD63-6D105472657E}"/>
              </a:ext>
            </a:extLst>
          </p:cNvPr>
          <p:cNvSpPr txBox="1"/>
          <p:nvPr/>
        </p:nvSpPr>
        <p:spPr>
          <a:xfrm>
            <a:off x="6269600" y="1104991"/>
            <a:ext cx="5360724" cy="5049997"/>
          </a:xfrm>
          <a:prstGeom prst="rect">
            <a:avLst/>
          </a:prstGeom>
        </p:spPr>
        <p:txBody>
          <a:bodyPr vert="horz" lIns="91440" tIns="45720" rIns="91440" bIns="45720" rtlCol="0" anchor="t">
            <a:normAutofit/>
          </a:bodyPr>
          <a:lstStyle/>
          <a:p>
            <a:pPr>
              <a:lnSpc>
                <a:spcPct val="90000"/>
              </a:lnSpc>
              <a:spcAft>
                <a:spcPts val="600"/>
              </a:spcAft>
              <a:buClr>
                <a:schemeClr val="accent1">
                  <a:lumMod val="75000"/>
                </a:schemeClr>
              </a:buClr>
              <a:buSzPct val="85000"/>
            </a:pPr>
            <a:r>
              <a:rPr lang="en-US" sz="2800" b="1" i="0" dirty="0">
                <a:solidFill>
                  <a:srgbClr val="000000"/>
                </a:solidFill>
                <a:effectLst/>
                <a:latin typeface="+mj-lt"/>
              </a:rPr>
              <a:t>Examples of NLP methods</a:t>
            </a:r>
          </a:p>
          <a:p>
            <a:pPr indent="-182880">
              <a:lnSpc>
                <a:spcPct val="90000"/>
              </a:lnSpc>
              <a:spcAft>
                <a:spcPts val="600"/>
              </a:spcAft>
              <a:buClr>
                <a:schemeClr val="accent1">
                  <a:lumMod val="75000"/>
                </a:schemeClr>
              </a:buClr>
              <a:buSzPct val="85000"/>
              <a:buFont typeface="Wingdings" pitchFamily="2" charset="2"/>
              <a:buChar char="§"/>
            </a:pPr>
            <a:endParaRPr lang="en-US" sz="1400" b="0" i="0" dirty="0">
              <a:solidFill>
                <a:srgbClr val="000000"/>
              </a:solidFill>
              <a:effectLst/>
            </a:endParaRPr>
          </a:p>
          <a:p>
            <a:pPr indent="-182880">
              <a:lnSpc>
                <a:spcPct val="90000"/>
              </a:lnSpc>
              <a:spcAft>
                <a:spcPts val="600"/>
              </a:spcAft>
              <a:buClr>
                <a:schemeClr val="accent1">
                  <a:lumMod val="75000"/>
                </a:schemeClr>
              </a:buClr>
              <a:buSzPct val="85000"/>
              <a:buFont typeface="Wingdings" pitchFamily="2" charset="2"/>
              <a:buChar char="§"/>
            </a:pPr>
            <a:r>
              <a:rPr lang="en-US" sz="1400" b="1" dirty="0">
                <a:solidFill>
                  <a:srgbClr val="000000"/>
                </a:solidFill>
              </a:rPr>
              <a:t>Sentiment analysis</a:t>
            </a:r>
            <a:r>
              <a:rPr lang="en-US" sz="1400" dirty="0">
                <a:solidFill>
                  <a:srgbClr val="000000"/>
                </a:solidFill>
              </a:rPr>
              <a:t>: Identify the feelings expressed in a given text.</a:t>
            </a:r>
          </a:p>
          <a:p>
            <a:pPr indent="-182880">
              <a:lnSpc>
                <a:spcPct val="90000"/>
              </a:lnSpc>
              <a:spcAft>
                <a:spcPts val="600"/>
              </a:spcAft>
              <a:buClr>
                <a:schemeClr val="accent1">
                  <a:lumMod val="75000"/>
                </a:schemeClr>
              </a:buClr>
              <a:buSzPct val="85000"/>
              <a:buFont typeface="Wingdings" pitchFamily="2" charset="2"/>
              <a:buChar char="§"/>
            </a:pPr>
            <a:endParaRPr lang="en-US" sz="1400" b="0" i="0" dirty="0">
              <a:solidFill>
                <a:srgbClr val="000000"/>
              </a:solidFill>
              <a:effectLst/>
            </a:endParaRPr>
          </a:p>
          <a:p>
            <a:pPr indent="-182880">
              <a:lnSpc>
                <a:spcPct val="90000"/>
              </a:lnSpc>
              <a:spcAft>
                <a:spcPts val="600"/>
              </a:spcAft>
              <a:buClr>
                <a:schemeClr val="accent1">
                  <a:lumMod val="75000"/>
                </a:schemeClr>
              </a:buClr>
              <a:buSzPct val="85000"/>
              <a:buFont typeface="Wingdings" pitchFamily="2" charset="2"/>
              <a:buChar char="§"/>
            </a:pPr>
            <a:r>
              <a:rPr lang="en-US" sz="1400" b="1" dirty="0">
                <a:solidFill>
                  <a:srgbClr val="000000"/>
                </a:solidFill>
              </a:rPr>
              <a:t>Topic modeling</a:t>
            </a:r>
            <a:r>
              <a:rPr lang="en-US" sz="1400" dirty="0">
                <a:solidFill>
                  <a:srgbClr val="000000"/>
                </a:solidFill>
              </a:rPr>
              <a:t>: Unsupervised method to identify themes from textual data.</a:t>
            </a:r>
          </a:p>
          <a:p>
            <a:pPr indent="-182880">
              <a:lnSpc>
                <a:spcPct val="90000"/>
              </a:lnSpc>
              <a:spcAft>
                <a:spcPts val="600"/>
              </a:spcAft>
              <a:buClr>
                <a:schemeClr val="accent1">
                  <a:lumMod val="75000"/>
                </a:schemeClr>
              </a:buClr>
              <a:buSzPct val="85000"/>
              <a:buFont typeface="Wingdings" pitchFamily="2" charset="2"/>
              <a:buChar char="§"/>
            </a:pPr>
            <a:endParaRPr lang="en-US" sz="1400" dirty="0">
              <a:solidFill>
                <a:srgbClr val="000000"/>
              </a:solidFill>
            </a:endParaRPr>
          </a:p>
          <a:p>
            <a:pPr indent="-182880">
              <a:lnSpc>
                <a:spcPct val="90000"/>
              </a:lnSpc>
              <a:spcAft>
                <a:spcPts val="600"/>
              </a:spcAft>
              <a:buClr>
                <a:schemeClr val="accent1">
                  <a:lumMod val="75000"/>
                </a:schemeClr>
              </a:buClr>
              <a:buSzPct val="85000"/>
              <a:buFont typeface="Wingdings" pitchFamily="2" charset="2"/>
              <a:buChar char="§"/>
            </a:pPr>
            <a:r>
              <a:rPr lang="en-US" sz="1400" b="1" dirty="0">
                <a:solidFill>
                  <a:srgbClr val="000000"/>
                </a:solidFill>
              </a:rPr>
              <a:t>Machine Translation</a:t>
            </a:r>
            <a:r>
              <a:rPr lang="en-US" sz="1400" dirty="0">
                <a:solidFill>
                  <a:srgbClr val="000000"/>
                </a:solidFill>
              </a:rPr>
              <a:t>: Translate from one language to another</a:t>
            </a:r>
          </a:p>
          <a:p>
            <a:pPr indent="-182880">
              <a:lnSpc>
                <a:spcPct val="90000"/>
              </a:lnSpc>
              <a:spcAft>
                <a:spcPts val="600"/>
              </a:spcAft>
              <a:buClr>
                <a:schemeClr val="accent1">
                  <a:lumMod val="75000"/>
                </a:schemeClr>
              </a:buClr>
              <a:buSzPct val="85000"/>
              <a:buFont typeface="Wingdings" pitchFamily="2" charset="2"/>
              <a:buChar char="§"/>
            </a:pPr>
            <a:endParaRPr lang="en-US" sz="1400" dirty="0">
              <a:solidFill>
                <a:srgbClr val="000000"/>
              </a:solidFill>
            </a:endParaRPr>
          </a:p>
          <a:p>
            <a:pPr indent="-182880">
              <a:lnSpc>
                <a:spcPct val="90000"/>
              </a:lnSpc>
              <a:spcAft>
                <a:spcPts val="600"/>
              </a:spcAft>
              <a:buClr>
                <a:schemeClr val="accent1">
                  <a:lumMod val="75000"/>
                </a:schemeClr>
              </a:buClr>
              <a:buSzPct val="85000"/>
              <a:buFont typeface="Wingdings" pitchFamily="2" charset="2"/>
              <a:buChar char="§"/>
            </a:pPr>
            <a:r>
              <a:rPr lang="en-US" sz="1400" b="1" dirty="0">
                <a:solidFill>
                  <a:srgbClr val="000000"/>
                </a:solidFill>
              </a:rPr>
              <a:t>Named Entity Recognition (NER):</a:t>
            </a:r>
            <a:r>
              <a:rPr lang="en-US" sz="1400" dirty="0">
                <a:solidFill>
                  <a:srgbClr val="000000"/>
                </a:solidFill>
              </a:rPr>
              <a:t> Identify all the people and objects in a text.</a:t>
            </a:r>
          </a:p>
          <a:p>
            <a:pPr indent="-182880">
              <a:lnSpc>
                <a:spcPct val="90000"/>
              </a:lnSpc>
              <a:spcAft>
                <a:spcPts val="600"/>
              </a:spcAft>
              <a:buClr>
                <a:schemeClr val="accent1">
                  <a:lumMod val="75000"/>
                </a:schemeClr>
              </a:buClr>
              <a:buSzPct val="85000"/>
              <a:buFont typeface="Wingdings" pitchFamily="2" charset="2"/>
              <a:buChar char="§"/>
            </a:pPr>
            <a:endParaRPr lang="en-US" sz="1400" dirty="0">
              <a:solidFill>
                <a:srgbClr val="000000"/>
              </a:solidFill>
            </a:endParaRPr>
          </a:p>
          <a:p>
            <a:pPr indent="-182880">
              <a:lnSpc>
                <a:spcPct val="90000"/>
              </a:lnSpc>
              <a:spcAft>
                <a:spcPts val="600"/>
              </a:spcAft>
              <a:buClr>
                <a:schemeClr val="accent1">
                  <a:lumMod val="75000"/>
                </a:schemeClr>
              </a:buClr>
              <a:buSzPct val="85000"/>
              <a:buFont typeface="Wingdings" pitchFamily="2" charset="2"/>
              <a:buChar char="§"/>
            </a:pPr>
            <a:r>
              <a:rPr lang="en-US" sz="1400" b="1" dirty="0">
                <a:solidFill>
                  <a:srgbClr val="000000"/>
                </a:solidFill>
              </a:rPr>
              <a:t>Machine Learning: </a:t>
            </a:r>
            <a:r>
              <a:rPr lang="en-US" sz="1400" dirty="0">
                <a:solidFill>
                  <a:srgbClr val="000000"/>
                </a:solidFill>
              </a:rPr>
              <a:t>Make predictions, automatically annotate data. </a:t>
            </a:r>
          </a:p>
          <a:p>
            <a:pPr>
              <a:lnSpc>
                <a:spcPct val="90000"/>
              </a:lnSpc>
              <a:spcAft>
                <a:spcPts val="600"/>
              </a:spcAft>
              <a:buClr>
                <a:schemeClr val="accent1">
                  <a:lumMod val="75000"/>
                </a:schemeClr>
              </a:buClr>
              <a:buSzPct val="85000"/>
            </a:pPr>
            <a:endParaRPr lang="en-US" sz="1400" dirty="0">
              <a:solidFill>
                <a:srgbClr val="000000"/>
              </a:solidFill>
            </a:endParaRPr>
          </a:p>
          <a:p>
            <a:pPr>
              <a:lnSpc>
                <a:spcPct val="90000"/>
              </a:lnSpc>
              <a:spcAft>
                <a:spcPts val="600"/>
              </a:spcAft>
              <a:buClr>
                <a:schemeClr val="accent1">
                  <a:lumMod val="75000"/>
                </a:schemeClr>
              </a:buClr>
              <a:buSzPct val="85000"/>
            </a:pPr>
            <a:r>
              <a:rPr lang="en-US" sz="1400" b="0" i="0" dirty="0">
                <a:solidFill>
                  <a:srgbClr val="000000"/>
                </a:solidFill>
                <a:effectLst/>
              </a:rPr>
              <a:t>NLP often involves a combination of </a:t>
            </a:r>
            <a:r>
              <a:rPr lang="en-US" sz="1400" dirty="0">
                <a:solidFill>
                  <a:srgbClr val="000000"/>
                </a:solidFill>
              </a:rPr>
              <a:t>several </a:t>
            </a:r>
            <a:r>
              <a:rPr lang="en-US" sz="1400" b="0" i="0" dirty="0">
                <a:solidFill>
                  <a:srgbClr val="000000"/>
                </a:solidFill>
                <a:effectLst/>
              </a:rPr>
              <a:t>techniques to carry out some specific task.</a:t>
            </a:r>
          </a:p>
          <a:p>
            <a:pPr indent="-182880">
              <a:lnSpc>
                <a:spcPct val="90000"/>
              </a:lnSpc>
              <a:spcAft>
                <a:spcPts val="600"/>
              </a:spcAft>
              <a:buClr>
                <a:schemeClr val="accent1">
                  <a:lumMod val="75000"/>
                </a:schemeClr>
              </a:buClr>
              <a:buSzPct val="85000"/>
              <a:buFont typeface="Wingdings" pitchFamily="2" charset="2"/>
              <a:buChar char="§"/>
            </a:pPr>
            <a:endParaRPr lang="en-US" sz="1400" b="0" i="0" dirty="0">
              <a:solidFill>
                <a:srgbClr val="000000"/>
              </a:solidFill>
              <a:effectLst/>
            </a:endParaRPr>
          </a:p>
        </p:txBody>
      </p:sp>
      <p:grpSp>
        <p:nvGrpSpPr>
          <p:cNvPr id="9" name="Group 8">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8" name="Oval 17">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75518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8" name="TextBox 5">
            <a:extLst>
              <a:ext uri="{FF2B5EF4-FFF2-40B4-BE49-F238E27FC236}">
                <a16:creationId xmlns:a16="http://schemas.microsoft.com/office/drawing/2014/main" id="{A5A9ECC8-8E05-82FF-9488-146BE440BB8B}"/>
              </a:ext>
            </a:extLst>
          </p:cNvPr>
          <p:cNvGraphicFramePr/>
          <p:nvPr>
            <p:extLst>
              <p:ext uri="{D42A27DB-BD31-4B8C-83A1-F6EECF244321}">
                <p14:modId xmlns:p14="http://schemas.microsoft.com/office/powerpoint/2010/main" val="2823280039"/>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TextBox 1">
            <a:extLst>
              <a:ext uri="{FF2B5EF4-FFF2-40B4-BE49-F238E27FC236}">
                <a16:creationId xmlns:a16="http://schemas.microsoft.com/office/drawing/2014/main" id="{BFB4E7F7-BEC7-BF3E-C052-BA9A76C476EF}"/>
              </a:ext>
            </a:extLst>
          </p:cNvPr>
          <p:cNvSpPr txBox="1"/>
          <p:nvPr/>
        </p:nvSpPr>
        <p:spPr>
          <a:xfrm>
            <a:off x="5371419" y="6125925"/>
            <a:ext cx="6209713" cy="400110"/>
          </a:xfrm>
          <a:prstGeom prst="rect">
            <a:avLst/>
          </a:prstGeom>
          <a:noFill/>
        </p:spPr>
        <p:txBody>
          <a:bodyPr wrap="none" rtlCol="0">
            <a:spAutoFit/>
          </a:bodyPr>
          <a:lstStyle/>
          <a:p>
            <a:r>
              <a:rPr lang="en-US" sz="2000" dirty="0"/>
              <a:t>NLP can be combined with qual or quant approach!</a:t>
            </a:r>
          </a:p>
        </p:txBody>
      </p:sp>
    </p:spTree>
    <p:extLst>
      <p:ext uri="{BB962C8B-B14F-4D97-AF65-F5344CB8AC3E}">
        <p14:creationId xmlns:p14="http://schemas.microsoft.com/office/powerpoint/2010/main" val="420444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F76F20-1E88-75C7-CD63-6D105472657E}"/>
              </a:ext>
            </a:extLst>
          </p:cNvPr>
          <p:cNvSpPr txBox="1"/>
          <p:nvPr/>
        </p:nvSpPr>
        <p:spPr>
          <a:xfrm>
            <a:off x="609598" y="212735"/>
            <a:ext cx="10377715" cy="5632311"/>
          </a:xfrm>
          <a:prstGeom prst="rect">
            <a:avLst/>
          </a:prstGeom>
          <a:noFill/>
        </p:spPr>
        <p:txBody>
          <a:bodyPr wrap="square">
            <a:spAutoFit/>
          </a:bodyPr>
          <a:lstStyle/>
          <a:p>
            <a:pPr algn="l"/>
            <a:r>
              <a:rPr lang="en-US" sz="2800" i="1" dirty="0">
                <a:latin typeface="Rockwell" panose="02060603020205020403" pitchFamily="18" charset="77"/>
              </a:rPr>
              <a:t>Discuss with your neighbor: </a:t>
            </a:r>
            <a:br>
              <a:rPr lang="en-US" sz="2800" i="1" dirty="0">
                <a:latin typeface="Rockwell" panose="02060603020205020403" pitchFamily="18" charset="77"/>
              </a:rPr>
            </a:br>
            <a:r>
              <a:rPr lang="en-US" sz="2800" dirty="0">
                <a:latin typeface="Rockwell" panose="02060603020205020403" pitchFamily="18" charset="77"/>
              </a:rPr>
              <a:t>- What approach would you take to answer the following questions? </a:t>
            </a:r>
            <a:br>
              <a:rPr lang="en-US" sz="2800" dirty="0">
                <a:latin typeface="Rockwell" panose="02060603020205020403" pitchFamily="18" charset="77"/>
              </a:rPr>
            </a:br>
            <a:r>
              <a:rPr lang="en-US" sz="2800" dirty="0">
                <a:latin typeface="Rockwell" panose="02060603020205020403" pitchFamily="18" charset="77"/>
              </a:rPr>
              <a:t>- Suggest an additional research question and how it can be answered.</a:t>
            </a:r>
          </a:p>
          <a:p>
            <a:endParaRPr lang="en-US" sz="2800" dirty="0">
              <a:latin typeface="Rockwell" panose="02060603020205020403" pitchFamily="18" charset="77"/>
            </a:endParaRPr>
          </a:p>
          <a:p>
            <a:r>
              <a:rPr lang="en-US" sz="2400" dirty="0">
                <a:latin typeface="Rockwell" panose="02060603020205020403" pitchFamily="18" charset="77"/>
              </a:rPr>
              <a:t>1. Did Trump focus on specific issues in response to negative news during his presidency?</a:t>
            </a:r>
          </a:p>
          <a:p>
            <a:pPr algn="l"/>
            <a:endParaRPr lang="en-US" sz="2400" dirty="0">
              <a:latin typeface="Rockwell" panose="02060603020205020403" pitchFamily="18" charset="77"/>
            </a:endParaRPr>
          </a:p>
          <a:p>
            <a:r>
              <a:rPr lang="en-US" sz="2400" i="0" dirty="0">
                <a:effectLst/>
                <a:latin typeface="Rockwell" panose="02060603020205020403" pitchFamily="18" charset="77"/>
              </a:rPr>
              <a:t>3. What fraction of Donald Trump’s tweets contains attacks of political opponents?</a:t>
            </a:r>
            <a:endParaRPr lang="en-US" sz="2400" dirty="0">
              <a:latin typeface="Rockwell" panose="02060603020205020403" pitchFamily="18" charset="77"/>
            </a:endParaRPr>
          </a:p>
          <a:p>
            <a:pPr algn="l"/>
            <a:endParaRPr lang="en-US" sz="2400" dirty="0">
              <a:latin typeface="Rockwell" panose="02060603020205020403" pitchFamily="18" charset="77"/>
            </a:endParaRPr>
          </a:p>
          <a:p>
            <a:r>
              <a:rPr lang="en-US" sz="2400" i="0" dirty="0">
                <a:effectLst/>
                <a:latin typeface="Rockwell" panose="02060603020205020403" pitchFamily="18" charset="77"/>
              </a:rPr>
              <a:t>3. How did Donald Trump construct his public identity through his Twitter messages? </a:t>
            </a:r>
            <a:endParaRPr lang="en-US" sz="2400" dirty="0">
              <a:latin typeface="Rockwell" panose="02060603020205020403" pitchFamily="18" charset="77"/>
            </a:endParaRPr>
          </a:p>
        </p:txBody>
      </p:sp>
    </p:spTree>
    <p:extLst>
      <p:ext uri="{BB962C8B-B14F-4D97-AF65-F5344CB8AC3E}">
        <p14:creationId xmlns:p14="http://schemas.microsoft.com/office/powerpoint/2010/main" val="1282005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4093428"/>
          </a:xfrm>
          <a:prstGeom prst="rect">
            <a:avLst/>
          </a:prstGeom>
          <a:noFill/>
        </p:spPr>
        <p:txBody>
          <a:bodyPr wrap="square" rtlCol="0">
            <a:spAutoFit/>
          </a:bodyPr>
          <a:lstStyle/>
          <a:p>
            <a:pPr marL="457200" indent="-457200">
              <a:buAutoNum type="arabicPeriod"/>
            </a:pPr>
            <a:r>
              <a:rPr lang="en-US" sz="2000" dirty="0"/>
              <a:t>Situating NLP in text analysis</a:t>
            </a:r>
          </a:p>
          <a:p>
            <a:pPr marL="457200" indent="-457200">
              <a:buAutoNum type="arabicPeriod"/>
            </a:pPr>
            <a:r>
              <a:rPr lang="en-US" sz="2000" dirty="0">
                <a:highlight>
                  <a:srgbClr val="FFFF00"/>
                </a:highlight>
              </a:rPr>
              <a:t>Data cleaning &amp; preprocessing</a:t>
            </a:r>
          </a:p>
          <a:p>
            <a:pPr marL="457200" indent="-457200">
              <a:buAutoNum type="arabicPeriod"/>
            </a:pPr>
            <a:r>
              <a:rPr lang="en-US" sz="2000" dirty="0"/>
              <a:t>Text representation / Vectorization</a:t>
            </a:r>
            <a:br>
              <a:rPr lang="en-US" sz="2000" dirty="0">
                <a:highlight>
                  <a:srgbClr val="FFFF00"/>
                </a:highlight>
              </a:rPr>
            </a:br>
            <a:endParaRPr lang="en-US" sz="2000" dirty="0">
              <a:highlight>
                <a:srgbClr val="FFFF00"/>
              </a:highlight>
            </a:endParaRPr>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4045567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83084A-3EA1-B723-0AF9-6DB887944D78}"/>
              </a:ext>
            </a:extLst>
          </p:cNvPr>
          <p:cNvSpPr txBox="1"/>
          <p:nvPr/>
        </p:nvSpPr>
        <p:spPr>
          <a:xfrm>
            <a:off x="524558" y="474563"/>
            <a:ext cx="9484415" cy="584775"/>
          </a:xfrm>
          <a:prstGeom prst="rect">
            <a:avLst/>
          </a:prstGeom>
          <a:noFill/>
        </p:spPr>
        <p:txBody>
          <a:bodyPr wrap="square">
            <a:spAutoFit/>
          </a:bodyPr>
          <a:lstStyle/>
          <a:p>
            <a:r>
              <a:rPr lang="en-US" sz="3200" b="1" dirty="0"/>
              <a:t>Step 0. Data cleaning</a:t>
            </a:r>
          </a:p>
        </p:txBody>
      </p:sp>
      <p:sp>
        <p:nvSpPr>
          <p:cNvPr id="5" name="TextBox 4">
            <a:extLst>
              <a:ext uri="{FF2B5EF4-FFF2-40B4-BE49-F238E27FC236}">
                <a16:creationId xmlns:a16="http://schemas.microsoft.com/office/drawing/2014/main" id="{221A8069-D148-4506-6493-1D0FF23CA81E}"/>
              </a:ext>
            </a:extLst>
          </p:cNvPr>
          <p:cNvSpPr txBox="1"/>
          <p:nvPr/>
        </p:nvSpPr>
        <p:spPr>
          <a:xfrm>
            <a:off x="387882" y="1865365"/>
            <a:ext cx="6096000" cy="2677656"/>
          </a:xfrm>
          <a:prstGeom prst="rect">
            <a:avLst/>
          </a:prstGeom>
          <a:noFill/>
        </p:spPr>
        <p:txBody>
          <a:bodyPr wrap="square">
            <a:spAutoFit/>
          </a:bodyPr>
          <a:lstStyle/>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Remove duplicates</a:t>
            </a:r>
          </a:p>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Remove rows with missing data</a:t>
            </a:r>
          </a:p>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Fill in missing data</a:t>
            </a:r>
          </a:p>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Remove outliers</a:t>
            </a:r>
          </a:p>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Harmonize data</a:t>
            </a:r>
          </a:p>
          <a:p>
            <a:pPr marL="457200" marR="0" lvl="0" indent="-457200">
              <a:spcBef>
                <a:spcPts val="0"/>
              </a:spcBef>
              <a:spcAft>
                <a:spcPts val="0"/>
              </a:spcAft>
              <a:buFont typeface="Arial" panose="020B0604020202020204" pitchFamily="34" charset="0"/>
              <a:buChar char="•"/>
            </a:pPr>
            <a:r>
              <a:rPr lang="en-US" sz="2800" dirty="0">
                <a:effectLst/>
                <a:ea typeface="Calibri" panose="020F0502020204030204" pitchFamily="34" charset="0"/>
                <a:cs typeface="Calibri" panose="020F0502020204030204" pitchFamily="34" charset="0"/>
              </a:rPr>
              <a:t>Fix data types</a:t>
            </a:r>
          </a:p>
        </p:txBody>
      </p:sp>
      <p:pic>
        <p:nvPicPr>
          <p:cNvPr id="7" name="Picture 6" descr="A person washing a bowl of books&#10;&#10;Description automatically generated">
            <a:extLst>
              <a:ext uri="{FF2B5EF4-FFF2-40B4-BE49-F238E27FC236}">
                <a16:creationId xmlns:a16="http://schemas.microsoft.com/office/drawing/2014/main" id="{EFAE90E7-2326-6EC2-D11B-1AFF1926E0ED}"/>
              </a:ext>
            </a:extLst>
          </p:cNvPr>
          <p:cNvPicPr>
            <a:picLocks noChangeAspect="1"/>
          </p:cNvPicPr>
          <p:nvPr/>
        </p:nvPicPr>
        <p:blipFill>
          <a:blip r:embed="rId2"/>
          <a:stretch>
            <a:fillRect/>
          </a:stretch>
        </p:blipFill>
        <p:spPr>
          <a:xfrm>
            <a:off x="6483882" y="355600"/>
            <a:ext cx="5708118" cy="5708118"/>
          </a:xfrm>
          <a:prstGeom prst="rect">
            <a:avLst/>
          </a:prstGeom>
        </p:spPr>
      </p:pic>
    </p:spTree>
    <p:extLst>
      <p:ext uri="{BB962C8B-B14F-4D97-AF65-F5344CB8AC3E}">
        <p14:creationId xmlns:p14="http://schemas.microsoft.com/office/powerpoint/2010/main" val="15308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7F4FD9-95D0-59DC-D856-D01A9AE2D88F}"/>
              </a:ext>
            </a:extLst>
          </p:cNvPr>
          <p:cNvPicPr>
            <a:picLocks noChangeAspect="1"/>
          </p:cNvPicPr>
          <p:nvPr/>
        </p:nvPicPr>
        <p:blipFill>
          <a:blip r:embed="rId2"/>
          <a:stretch>
            <a:fillRect/>
          </a:stretch>
        </p:blipFill>
        <p:spPr>
          <a:xfrm>
            <a:off x="5837963" y="1385312"/>
            <a:ext cx="5956300" cy="2527300"/>
          </a:xfrm>
          <a:prstGeom prst="rect">
            <a:avLst/>
          </a:prstGeom>
        </p:spPr>
      </p:pic>
      <p:sp>
        <p:nvSpPr>
          <p:cNvPr id="11" name="TextBox 10">
            <a:extLst>
              <a:ext uri="{FF2B5EF4-FFF2-40B4-BE49-F238E27FC236}">
                <a16:creationId xmlns:a16="http://schemas.microsoft.com/office/drawing/2014/main" id="{7C6F5C23-437B-BEC6-7484-8E8D88D7CEA0}"/>
              </a:ext>
            </a:extLst>
          </p:cNvPr>
          <p:cNvSpPr txBox="1"/>
          <p:nvPr/>
        </p:nvSpPr>
        <p:spPr>
          <a:xfrm>
            <a:off x="524558" y="474563"/>
            <a:ext cx="9484415" cy="646331"/>
          </a:xfrm>
          <a:prstGeom prst="rect">
            <a:avLst/>
          </a:prstGeom>
          <a:noFill/>
        </p:spPr>
        <p:txBody>
          <a:bodyPr wrap="square">
            <a:spAutoFit/>
          </a:bodyPr>
          <a:lstStyle/>
          <a:p>
            <a:r>
              <a:rPr lang="en-US" sz="3600" dirty="0">
                <a:latin typeface="+mj-lt"/>
              </a:rPr>
              <a:t>Step 1. Text cleaning: Remove HTML tags, URLs, numbers, etc.</a:t>
            </a:r>
          </a:p>
        </p:txBody>
      </p:sp>
      <p:sp>
        <p:nvSpPr>
          <p:cNvPr id="13" name="TextBox 12">
            <a:extLst>
              <a:ext uri="{FF2B5EF4-FFF2-40B4-BE49-F238E27FC236}">
                <a16:creationId xmlns:a16="http://schemas.microsoft.com/office/drawing/2014/main" id="{4A704EA5-1664-CFBE-3EBF-C7BD236A6910}"/>
              </a:ext>
            </a:extLst>
          </p:cNvPr>
          <p:cNvSpPr txBox="1"/>
          <p:nvPr/>
        </p:nvSpPr>
        <p:spPr>
          <a:xfrm>
            <a:off x="6709244" y="4457094"/>
            <a:ext cx="4399480" cy="2308324"/>
          </a:xfrm>
          <a:prstGeom prst="rect">
            <a:avLst/>
          </a:prstGeom>
          <a:noFill/>
        </p:spPr>
        <p:txBody>
          <a:bodyPr wrap="square">
            <a:spAutoFit/>
          </a:bodyPr>
          <a:lstStyle/>
          <a:p>
            <a:pPr algn="l"/>
            <a:r>
              <a:rPr lang="en-US" b="0" i="0" dirty="0">
                <a:effectLst/>
              </a:rPr>
              <a:t>“So now the Fake News </a:t>
            </a:r>
            <a:r>
              <a:rPr lang="en-US" b="0" i="0" dirty="0" err="1">
                <a:effectLst/>
              </a:rPr>
              <a:t>nytimes</a:t>
            </a:r>
            <a:r>
              <a:rPr lang="en-US" b="0" i="0" dirty="0">
                <a:effectLst/>
              </a:rPr>
              <a:t> is tracing the </a:t>
            </a:r>
            <a:r>
              <a:rPr lang="en-US" b="0" i="0" dirty="0" err="1">
                <a:effectLst/>
              </a:rPr>
              <a:t>CoronaVirus</a:t>
            </a:r>
            <a:r>
              <a:rPr lang="en-US" b="0" i="0" dirty="0">
                <a:effectLst/>
              </a:rPr>
              <a:t> origins back to Europe NOT China This is a first </a:t>
            </a:r>
            <a:r>
              <a:rPr lang="en-US" b="0" i="0" dirty="0" err="1">
                <a:effectLst/>
              </a:rPr>
              <a:t>fakenews</a:t>
            </a:r>
            <a:r>
              <a:rPr lang="en-US" b="0" i="0" dirty="0">
                <a:effectLst/>
              </a:rPr>
              <a:t> I wonder what the Failing New York Times got for this one Are there any NAMED sources They were recently thrown out of China like dogs and obviously want back in Sad”</a:t>
            </a:r>
          </a:p>
        </p:txBody>
      </p:sp>
      <p:sp>
        <p:nvSpPr>
          <p:cNvPr id="14" name="TextBox 13">
            <a:extLst>
              <a:ext uri="{FF2B5EF4-FFF2-40B4-BE49-F238E27FC236}">
                <a16:creationId xmlns:a16="http://schemas.microsoft.com/office/drawing/2014/main" id="{03AB0000-DD59-C22C-CD4D-0D1D50BEE76E}"/>
              </a:ext>
            </a:extLst>
          </p:cNvPr>
          <p:cNvSpPr txBox="1"/>
          <p:nvPr/>
        </p:nvSpPr>
        <p:spPr>
          <a:xfrm>
            <a:off x="728800" y="4256418"/>
            <a:ext cx="4621676" cy="2308324"/>
          </a:xfrm>
          <a:prstGeom prst="rect">
            <a:avLst/>
          </a:prstGeom>
          <a:noFill/>
        </p:spPr>
        <p:txBody>
          <a:bodyPr wrap="square">
            <a:spAutoFit/>
          </a:bodyPr>
          <a:lstStyle/>
          <a:p>
            <a:r>
              <a:rPr lang="en-US" dirty="0"/>
              <a:t>“So now the Fake News @</a:t>
            </a:r>
            <a:r>
              <a:rPr lang="en-US" dirty="0" err="1"/>
              <a:t>nytimes</a:t>
            </a:r>
            <a:r>
              <a:rPr lang="en-US" dirty="0"/>
              <a:t> is tracing the </a:t>
            </a:r>
            <a:r>
              <a:rPr lang="en-US" dirty="0" err="1"/>
              <a:t>CoronaVirus</a:t>
            </a:r>
            <a:r>
              <a:rPr lang="en-US" dirty="0"/>
              <a:t> origins back to Europe, NOT China. This is a first! #</a:t>
            </a:r>
            <a:r>
              <a:rPr lang="en-US" dirty="0" err="1"/>
              <a:t>fakenews</a:t>
            </a:r>
            <a:endParaRPr lang="en-US" dirty="0"/>
          </a:p>
          <a:p>
            <a:r>
              <a:rPr lang="en-US" dirty="0"/>
              <a:t>I wonder what the Failing New York Times got for this one? Are there any NAMED sources? They were recently thrown out of China like dogs,  and obviously want back in. Sad! https://</a:t>
            </a:r>
            <a:r>
              <a:rPr lang="en-US" dirty="0" err="1"/>
              <a:t>t.co</a:t>
            </a:r>
            <a:r>
              <a:rPr lang="en-US" dirty="0"/>
              <a:t>/4qwCKQOiOw”</a:t>
            </a:r>
          </a:p>
        </p:txBody>
      </p:sp>
      <p:cxnSp>
        <p:nvCxnSpPr>
          <p:cNvPr id="16" name="Straight Arrow Connector 15">
            <a:extLst>
              <a:ext uri="{FF2B5EF4-FFF2-40B4-BE49-F238E27FC236}">
                <a16:creationId xmlns:a16="http://schemas.microsoft.com/office/drawing/2014/main" id="{8C9E0C3D-BE59-121F-5F51-A44EF5E1B79E}"/>
              </a:ext>
            </a:extLst>
          </p:cNvPr>
          <p:cNvCxnSpPr/>
          <p:nvPr/>
        </p:nvCxnSpPr>
        <p:spPr>
          <a:xfrm>
            <a:off x="5523700" y="5276335"/>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044EF8-2303-B0DF-B4F5-6552B69D7E3C}"/>
              </a:ext>
            </a:extLst>
          </p:cNvPr>
          <p:cNvSpPr txBox="1"/>
          <p:nvPr/>
        </p:nvSpPr>
        <p:spPr>
          <a:xfrm>
            <a:off x="528252" y="1385312"/>
            <a:ext cx="4822224" cy="2308324"/>
          </a:xfrm>
          <a:prstGeom prst="rect">
            <a:avLst/>
          </a:prstGeom>
          <a:noFill/>
        </p:spPr>
        <p:txBody>
          <a:bodyPr wrap="square">
            <a:spAutoFit/>
          </a:bodyPr>
          <a:lstStyle/>
          <a:p>
            <a:pPr marL="285750" indent="-285750">
              <a:buFont typeface="Arial" panose="020B0604020202020204" pitchFamily="34" charset="0"/>
              <a:buChar char="•"/>
            </a:pPr>
            <a:r>
              <a:rPr lang="en-US" dirty="0"/>
              <a:t>The first step is to clean the text. We remove any irrelevant items like HTML tags, URLs, and codes when dealing with web data. We also get rid of special characters, numbers, or punctuation that might not be necessary for analysis.</a:t>
            </a:r>
          </a:p>
          <a:p>
            <a:pPr marL="285750" indent="-285750">
              <a:buFont typeface="Arial" panose="020B0604020202020204" pitchFamily="34" charset="0"/>
              <a:buChar char="•"/>
            </a:pPr>
            <a:r>
              <a:rPr lang="en-US" dirty="0"/>
              <a:t>We might want to drop rows with retweets, posts with URL, mentions, short messages!</a:t>
            </a:r>
          </a:p>
        </p:txBody>
      </p:sp>
    </p:spTree>
    <p:extLst>
      <p:ext uri="{BB962C8B-B14F-4D97-AF65-F5344CB8AC3E}">
        <p14:creationId xmlns:p14="http://schemas.microsoft.com/office/powerpoint/2010/main" val="40702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01AF20-4B30-A57B-F068-A31953A66F6C}"/>
              </a:ext>
            </a:extLst>
          </p:cNvPr>
          <p:cNvSpPr txBox="1"/>
          <p:nvPr/>
        </p:nvSpPr>
        <p:spPr>
          <a:xfrm>
            <a:off x="1062206" y="3976743"/>
            <a:ext cx="4399480" cy="2308324"/>
          </a:xfrm>
          <a:prstGeom prst="rect">
            <a:avLst/>
          </a:prstGeom>
          <a:noFill/>
        </p:spPr>
        <p:txBody>
          <a:bodyPr wrap="square">
            <a:spAutoFit/>
          </a:bodyPr>
          <a:lstStyle/>
          <a:p>
            <a:pPr algn="l"/>
            <a:r>
              <a:rPr lang="en-US" b="0" i="0" dirty="0">
                <a:effectLst/>
              </a:rPr>
              <a:t>“So now the Fake News </a:t>
            </a:r>
            <a:r>
              <a:rPr lang="en-US" b="0" i="0" dirty="0" err="1">
                <a:effectLst/>
              </a:rPr>
              <a:t>nytimes</a:t>
            </a:r>
            <a:r>
              <a:rPr lang="en-US" b="0" i="0" dirty="0">
                <a:effectLst/>
              </a:rPr>
              <a:t> is tracing the </a:t>
            </a:r>
            <a:r>
              <a:rPr lang="en-US" b="0" i="0" dirty="0" err="1">
                <a:effectLst/>
              </a:rPr>
              <a:t>CoronaVirus</a:t>
            </a:r>
            <a:r>
              <a:rPr lang="en-US" b="0" i="0" dirty="0">
                <a:effectLst/>
              </a:rPr>
              <a:t> origins back to Europe NOT China This is a first </a:t>
            </a:r>
            <a:r>
              <a:rPr lang="en-US" b="0" i="0" dirty="0" err="1">
                <a:effectLst/>
              </a:rPr>
              <a:t>fakenews</a:t>
            </a:r>
            <a:r>
              <a:rPr lang="en-US" b="0" i="0" dirty="0">
                <a:effectLst/>
              </a:rPr>
              <a:t> I wonder what the Failing New York Times got for this one Are there any NAMED sources They were recently thrown out of China like dogs and obviously want back in Sad”</a:t>
            </a:r>
          </a:p>
        </p:txBody>
      </p:sp>
      <p:cxnSp>
        <p:nvCxnSpPr>
          <p:cNvPr id="7" name="Straight Arrow Connector 6">
            <a:extLst>
              <a:ext uri="{FF2B5EF4-FFF2-40B4-BE49-F238E27FC236}">
                <a16:creationId xmlns:a16="http://schemas.microsoft.com/office/drawing/2014/main" id="{7293F6FE-D29B-5602-22DA-EABA3E75963B}"/>
              </a:ext>
            </a:extLst>
          </p:cNvPr>
          <p:cNvCxnSpPr/>
          <p:nvPr/>
        </p:nvCxnSpPr>
        <p:spPr>
          <a:xfrm>
            <a:off x="5523700" y="4845411"/>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C7E491-0DBB-BB36-5AC3-57DBBAD8D21F}"/>
              </a:ext>
            </a:extLst>
          </p:cNvPr>
          <p:cNvSpPr txBox="1"/>
          <p:nvPr/>
        </p:nvSpPr>
        <p:spPr>
          <a:xfrm>
            <a:off x="931578" y="761058"/>
            <a:ext cx="6098058" cy="707886"/>
          </a:xfrm>
          <a:prstGeom prst="rect">
            <a:avLst/>
          </a:prstGeom>
          <a:noFill/>
        </p:spPr>
        <p:txBody>
          <a:bodyPr wrap="square">
            <a:spAutoFit/>
          </a:bodyPr>
          <a:lstStyle/>
          <a:p>
            <a:r>
              <a:rPr lang="en-US" sz="4000" dirty="0">
                <a:latin typeface="+mj-lt"/>
              </a:rPr>
              <a:t>Step 2: Case normalization</a:t>
            </a:r>
          </a:p>
        </p:txBody>
      </p:sp>
      <p:pic>
        <p:nvPicPr>
          <p:cNvPr id="10" name="Picture 9">
            <a:extLst>
              <a:ext uri="{FF2B5EF4-FFF2-40B4-BE49-F238E27FC236}">
                <a16:creationId xmlns:a16="http://schemas.microsoft.com/office/drawing/2014/main" id="{582A08F6-9CFE-6293-3823-6FFBF39B3F41}"/>
              </a:ext>
            </a:extLst>
          </p:cNvPr>
          <p:cNvPicPr>
            <a:picLocks noChangeAspect="1"/>
          </p:cNvPicPr>
          <p:nvPr/>
        </p:nvPicPr>
        <p:blipFill>
          <a:blip r:embed="rId2"/>
          <a:stretch>
            <a:fillRect/>
          </a:stretch>
        </p:blipFill>
        <p:spPr>
          <a:xfrm>
            <a:off x="7457319" y="1284278"/>
            <a:ext cx="3952124" cy="569236"/>
          </a:xfrm>
          <a:prstGeom prst="rect">
            <a:avLst/>
          </a:prstGeom>
        </p:spPr>
      </p:pic>
      <p:sp>
        <p:nvSpPr>
          <p:cNvPr id="12" name="TextBox 11">
            <a:extLst>
              <a:ext uri="{FF2B5EF4-FFF2-40B4-BE49-F238E27FC236}">
                <a16:creationId xmlns:a16="http://schemas.microsoft.com/office/drawing/2014/main" id="{1BE6D245-39F7-1105-32B1-6E2CD6F1F94D}"/>
              </a:ext>
            </a:extLst>
          </p:cNvPr>
          <p:cNvSpPr txBox="1"/>
          <p:nvPr/>
        </p:nvSpPr>
        <p:spPr>
          <a:xfrm>
            <a:off x="1062206" y="1501950"/>
            <a:ext cx="5135394" cy="1477328"/>
          </a:xfrm>
          <a:prstGeom prst="rect">
            <a:avLst/>
          </a:prstGeom>
          <a:noFill/>
        </p:spPr>
        <p:txBody>
          <a:bodyPr wrap="square">
            <a:spAutoFit/>
          </a:bodyPr>
          <a:lstStyle/>
          <a:p>
            <a:r>
              <a:rPr lang="en-US" dirty="0"/>
              <a:t>Next, we normalize the case by converting all the text to lower case. This ensures that words like 'House', 'house', and 'HOUSE' are all treated as the same word, preventing the model from treating them as different entities.</a:t>
            </a:r>
          </a:p>
        </p:txBody>
      </p:sp>
      <p:sp>
        <p:nvSpPr>
          <p:cNvPr id="14" name="TextBox 13">
            <a:extLst>
              <a:ext uri="{FF2B5EF4-FFF2-40B4-BE49-F238E27FC236}">
                <a16:creationId xmlns:a16="http://schemas.microsoft.com/office/drawing/2014/main" id="{C4E750EA-98F8-13E9-7E1B-9D94B0585ABC}"/>
              </a:ext>
            </a:extLst>
          </p:cNvPr>
          <p:cNvSpPr txBox="1"/>
          <p:nvPr/>
        </p:nvSpPr>
        <p:spPr>
          <a:xfrm>
            <a:off x="6730316" y="3958515"/>
            <a:ext cx="5033794" cy="2585323"/>
          </a:xfrm>
          <a:prstGeom prst="rect">
            <a:avLst/>
          </a:prstGeom>
          <a:noFill/>
        </p:spPr>
        <p:txBody>
          <a:bodyPr wrap="square">
            <a:spAutoFit/>
          </a:bodyPr>
          <a:lstStyle/>
          <a:p>
            <a:pPr algn="l"/>
            <a:r>
              <a:rPr lang="en-US" b="0" i="0" dirty="0">
                <a:effectLst/>
              </a:rPr>
              <a:t>“so now the fake news </a:t>
            </a:r>
            <a:r>
              <a:rPr lang="en-US" b="0" i="0" dirty="0" err="1">
                <a:effectLst/>
              </a:rPr>
              <a:t>nytimes</a:t>
            </a:r>
            <a:r>
              <a:rPr lang="en-US" b="0" i="0" dirty="0">
                <a:effectLst/>
              </a:rPr>
              <a:t> is tracing the coronavirus origins back to </a:t>
            </a:r>
            <a:r>
              <a:rPr lang="en-US" b="0" i="0" dirty="0" err="1">
                <a:effectLst/>
              </a:rPr>
              <a:t>europe</a:t>
            </a:r>
            <a:r>
              <a:rPr lang="en-US" b="0" i="0" dirty="0">
                <a:effectLst/>
              </a:rPr>
              <a:t> not </a:t>
            </a:r>
            <a:r>
              <a:rPr lang="en-US" b="0" i="0" dirty="0" err="1">
                <a:effectLst/>
              </a:rPr>
              <a:t>china</a:t>
            </a:r>
            <a:r>
              <a:rPr lang="en-US" b="0" i="0" dirty="0">
                <a:effectLst/>
              </a:rPr>
              <a:t> this is a first </a:t>
            </a:r>
            <a:r>
              <a:rPr lang="en-US" b="0" i="0" dirty="0" err="1">
                <a:effectLst/>
              </a:rPr>
              <a:t>fakenews</a:t>
            </a:r>
            <a:r>
              <a:rPr lang="en-US" b="0" i="0" dirty="0">
                <a:effectLst/>
              </a:rPr>
              <a:t> </a:t>
            </a:r>
            <a:r>
              <a:rPr lang="en-US" b="0" i="0" dirty="0" err="1">
                <a:effectLst/>
              </a:rPr>
              <a:t>i</a:t>
            </a:r>
            <a:r>
              <a:rPr lang="en-US" b="0" i="0" dirty="0">
                <a:effectLst/>
              </a:rPr>
              <a:t> wonder what the failing new </a:t>
            </a:r>
            <a:r>
              <a:rPr lang="en-US" b="0" i="0" dirty="0" err="1">
                <a:effectLst/>
              </a:rPr>
              <a:t>york</a:t>
            </a:r>
            <a:r>
              <a:rPr lang="en-US" b="0" i="0" dirty="0">
                <a:effectLst/>
              </a:rPr>
              <a:t> times got for this one are there any named sources they were recently thrown out of </a:t>
            </a:r>
            <a:r>
              <a:rPr lang="en-US" b="0" i="0" dirty="0" err="1">
                <a:effectLst/>
              </a:rPr>
              <a:t>china</a:t>
            </a:r>
            <a:r>
              <a:rPr lang="en-US" b="0" i="0" dirty="0">
                <a:effectLst/>
              </a:rPr>
              <a:t> like dogs and obviously want back in sad”</a:t>
            </a:r>
          </a:p>
          <a:p>
            <a:br>
              <a:rPr lang="en-US" dirty="0"/>
            </a:br>
            <a:endParaRPr lang="en-US" dirty="0"/>
          </a:p>
        </p:txBody>
      </p:sp>
    </p:spTree>
    <p:extLst>
      <p:ext uri="{BB962C8B-B14F-4D97-AF65-F5344CB8AC3E}">
        <p14:creationId xmlns:p14="http://schemas.microsoft.com/office/powerpoint/2010/main" val="3875958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01AF20-4B30-A57B-F068-A31953A66F6C}"/>
              </a:ext>
            </a:extLst>
          </p:cNvPr>
          <p:cNvSpPr txBox="1"/>
          <p:nvPr/>
        </p:nvSpPr>
        <p:spPr>
          <a:xfrm>
            <a:off x="1062206" y="4407667"/>
            <a:ext cx="4399480" cy="2308324"/>
          </a:xfrm>
          <a:prstGeom prst="rect">
            <a:avLst/>
          </a:prstGeom>
          <a:noFill/>
        </p:spPr>
        <p:txBody>
          <a:bodyPr wrap="square">
            <a:spAutoFit/>
          </a:bodyPr>
          <a:lstStyle/>
          <a:p>
            <a:pPr algn="l"/>
            <a:r>
              <a:rPr lang="en-US" b="0" i="0" dirty="0">
                <a:effectLst/>
                <a:cs typeface="Calibri" panose="020F0502020204030204" pitchFamily="34" charset="0"/>
              </a:rPr>
              <a:t>“so now the fake news </a:t>
            </a:r>
            <a:r>
              <a:rPr lang="en-US" b="0" i="0" dirty="0" err="1">
                <a:effectLst/>
                <a:cs typeface="Calibri" panose="020F0502020204030204" pitchFamily="34" charset="0"/>
              </a:rPr>
              <a:t>nytimes</a:t>
            </a:r>
            <a:r>
              <a:rPr lang="en-US" b="0" i="0" dirty="0">
                <a:effectLst/>
                <a:cs typeface="Calibri" panose="020F0502020204030204" pitchFamily="34" charset="0"/>
              </a:rPr>
              <a:t> is tracing the coronavirus origins back to </a:t>
            </a:r>
            <a:r>
              <a:rPr lang="en-US" b="0" i="0" dirty="0" err="1">
                <a:effectLst/>
                <a:cs typeface="Calibri" panose="020F0502020204030204" pitchFamily="34" charset="0"/>
              </a:rPr>
              <a:t>europe</a:t>
            </a:r>
            <a:r>
              <a:rPr lang="en-US" b="0" i="0" dirty="0">
                <a:effectLst/>
                <a:cs typeface="Calibri" panose="020F0502020204030204" pitchFamily="34" charset="0"/>
              </a:rPr>
              <a:t> not </a:t>
            </a:r>
            <a:r>
              <a:rPr lang="en-US" b="0" i="0" dirty="0" err="1">
                <a:effectLst/>
                <a:cs typeface="Calibri" panose="020F0502020204030204" pitchFamily="34" charset="0"/>
              </a:rPr>
              <a:t>china</a:t>
            </a:r>
            <a:r>
              <a:rPr lang="en-US" b="0" i="0" dirty="0">
                <a:effectLst/>
                <a:cs typeface="Calibri" panose="020F0502020204030204" pitchFamily="34" charset="0"/>
              </a:rPr>
              <a:t> this is a first </a:t>
            </a:r>
            <a:r>
              <a:rPr lang="en-US" b="0" i="0" dirty="0" err="1">
                <a:effectLst/>
                <a:cs typeface="Calibri" panose="020F0502020204030204" pitchFamily="34" charset="0"/>
              </a:rPr>
              <a:t>fakenews</a:t>
            </a:r>
            <a:r>
              <a:rPr lang="en-US" b="0" i="0" dirty="0">
                <a:effectLst/>
                <a:cs typeface="Calibri" panose="020F0502020204030204" pitchFamily="34" charset="0"/>
              </a:rPr>
              <a:t> </a:t>
            </a:r>
            <a:r>
              <a:rPr lang="en-US" b="0" i="0" dirty="0" err="1">
                <a:effectLst/>
                <a:cs typeface="Calibri" panose="020F0502020204030204" pitchFamily="34" charset="0"/>
              </a:rPr>
              <a:t>i</a:t>
            </a:r>
            <a:r>
              <a:rPr lang="en-US" b="0" i="0" dirty="0">
                <a:effectLst/>
                <a:cs typeface="Calibri" panose="020F0502020204030204" pitchFamily="34" charset="0"/>
              </a:rPr>
              <a:t> wonder what the failing new </a:t>
            </a:r>
            <a:r>
              <a:rPr lang="en-US" b="0" i="0" dirty="0" err="1">
                <a:effectLst/>
                <a:cs typeface="Calibri" panose="020F0502020204030204" pitchFamily="34" charset="0"/>
              </a:rPr>
              <a:t>york</a:t>
            </a:r>
            <a:r>
              <a:rPr lang="en-US" b="0" i="0" dirty="0">
                <a:effectLst/>
                <a:cs typeface="Calibri" panose="020F0502020204030204" pitchFamily="34" charset="0"/>
              </a:rPr>
              <a:t> times got for this one are there any named sources they were recently thrown out of </a:t>
            </a:r>
            <a:r>
              <a:rPr lang="en-US" b="0" i="0" dirty="0" err="1">
                <a:effectLst/>
                <a:cs typeface="Calibri" panose="020F0502020204030204" pitchFamily="34" charset="0"/>
              </a:rPr>
              <a:t>china</a:t>
            </a:r>
            <a:r>
              <a:rPr lang="en-US" b="0" i="0" dirty="0">
                <a:effectLst/>
                <a:cs typeface="Calibri" panose="020F0502020204030204" pitchFamily="34" charset="0"/>
              </a:rPr>
              <a:t> like dogs and obviously want back in sad”</a:t>
            </a:r>
          </a:p>
        </p:txBody>
      </p:sp>
      <p:cxnSp>
        <p:nvCxnSpPr>
          <p:cNvPr id="7" name="Straight Arrow Connector 6">
            <a:extLst>
              <a:ext uri="{FF2B5EF4-FFF2-40B4-BE49-F238E27FC236}">
                <a16:creationId xmlns:a16="http://schemas.microsoft.com/office/drawing/2014/main" id="{7293F6FE-D29B-5602-22DA-EABA3E75963B}"/>
              </a:ext>
            </a:extLst>
          </p:cNvPr>
          <p:cNvCxnSpPr/>
          <p:nvPr/>
        </p:nvCxnSpPr>
        <p:spPr>
          <a:xfrm>
            <a:off x="5523700" y="5276335"/>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C7E491-0DBB-BB36-5AC3-57DBBAD8D21F}"/>
              </a:ext>
            </a:extLst>
          </p:cNvPr>
          <p:cNvSpPr txBox="1"/>
          <p:nvPr/>
        </p:nvSpPr>
        <p:spPr>
          <a:xfrm>
            <a:off x="1062206" y="419008"/>
            <a:ext cx="6098058" cy="646331"/>
          </a:xfrm>
          <a:prstGeom prst="rect">
            <a:avLst/>
          </a:prstGeom>
          <a:noFill/>
        </p:spPr>
        <p:txBody>
          <a:bodyPr wrap="square">
            <a:spAutoFit/>
          </a:bodyPr>
          <a:lstStyle/>
          <a:p>
            <a:r>
              <a:rPr lang="en-US" sz="3600" dirty="0">
                <a:latin typeface="+mj-lt"/>
              </a:rPr>
              <a:t>Step 3: Tokenization</a:t>
            </a:r>
          </a:p>
        </p:txBody>
      </p:sp>
      <p:sp>
        <p:nvSpPr>
          <p:cNvPr id="12" name="TextBox 11">
            <a:extLst>
              <a:ext uri="{FF2B5EF4-FFF2-40B4-BE49-F238E27FC236}">
                <a16:creationId xmlns:a16="http://schemas.microsoft.com/office/drawing/2014/main" id="{1BE6D245-39F7-1105-32B1-6E2CD6F1F94D}"/>
              </a:ext>
            </a:extLst>
          </p:cNvPr>
          <p:cNvSpPr txBox="1"/>
          <p:nvPr/>
        </p:nvSpPr>
        <p:spPr>
          <a:xfrm>
            <a:off x="1062206" y="1128614"/>
            <a:ext cx="6098058" cy="2862322"/>
          </a:xfrm>
          <a:prstGeom prst="rect">
            <a:avLst/>
          </a:prstGeom>
          <a:noFill/>
        </p:spPr>
        <p:txBody>
          <a:bodyPr wrap="square">
            <a:spAutoFit/>
          </a:bodyPr>
          <a:lstStyle/>
          <a:p>
            <a:r>
              <a:rPr lang="en-US" dirty="0"/>
              <a:t>Then we move to tokenization. This is where we break down the text into smaller pieces, or </a:t>
            </a:r>
            <a:r>
              <a:rPr lang="en-US" b="1" dirty="0"/>
              <a:t>tokens</a:t>
            </a:r>
            <a:r>
              <a:rPr lang="en-US" dirty="0"/>
              <a:t>. </a:t>
            </a:r>
          </a:p>
          <a:p>
            <a:r>
              <a:rPr lang="en-US" dirty="0"/>
              <a:t>Tokens can be words, phrases, or even sentences. In English, this might seem as simple as splitting by spaces, but it can get complicated with languages that don’t use spaces or have complex morphology.</a:t>
            </a:r>
          </a:p>
          <a:p>
            <a:endParaRPr lang="en-US" dirty="0"/>
          </a:p>
          <a:p>
            <a:r>
              <a:rPr lang="en-US" dirty="0"/>
              <a:t>A key problem is that words like “United States” are split as well. </a:t>
            </a:r>
            <a:r>
              <a:rPr lang="en-US" b="1" dirty="0"/>
              <a:t>n-gram</a:t>
            </a:r>
            <a:r>
              <a:rPr lang="en-US" dirty="0"/>
              <a:t> allows identifying words that belong together.</a:t>
            </a:r>
          </a:p>
          <a:p>
            <a:r>
              <a:rPr lang="en-US" dirty="0" err="1"/>
              <a:t>United_States</a:t>
            </a:r>
            <a:r>
              <a:rPr lang="en-US" dirty="0"/>
              <a:t>.</a:t>
            </a:r>
          </a:p>
        </p:txBody>
      </p:sp>
      <p:sp>
        <p:nvSpPr>
          <p:cNvPr id="14" name="TextBox 13">
            <a:extLst>
              <a:ext uri="{FF2B5EF4-FFF2-40B4-BE49-F238E27FC236}">
                <a16:creationId xmlns:a16="http://schemas.microsoft.com/office/drawing/2014/main" id="{C4E750EA-98F8-13E9-7E1B-9D94B0585ABC}"/>
              </a:ext>
            </a:extLst>
          </p:cNvPr>
          <p:cNvSpPr txBox="1"/>
          <p:nvPr/>
        </p:nvSpPr>
        <p:spPr>
          <a:xfrm>
            <a:off x="6730316" y="4272677"/>
            <a:ext cx="5033794" cy="2585323"/>
          </a:xfrm>
          <a:prstGeom prst="rect">
            <a:avLst/>
          </a:prstGeom>
          <a:noFill/>
        </p:spPr>
        <p:txBody>
          <a:bodyPr wrap="square">
            <a:spAutoFit/>
          </a:bodyPr>
          <a:lstStyle/>
          <a:p>
            <a:pPr algn="l"/>
            <a:r>
              <a:rPr lang="en-US" dirty="0"/>
              <a:t>['so', 'now', 'the', 'fake', 'news', '</a:t>
            </a:r>
            <a:r>
              <a:rPr lang="en-US" dirty="0" err="1"/>
              <a:t>nytimes</a:t>
            </a:r>
            <a:r>
              <a:rPr lang="en-US" dirty="0"/>
              <a:t>', 'is', 'tracing', 'the', 'coronavirus', 'origins', 'back', 'to', '</a:t>
            </a:r>
            <a:r>
              <a:rPr lang="en-US" dirty="0" err="1"/>
              <a:t>europe</a:t>
            </a:r>
            <a:r>
              <a:rPr lang="en-US" dirty="0"/>
              <a:t>', 'not', '</a:t>
            </a:r>
            <a:r>
              <a:rPr lang="en-US" dirty="0" err="1"/>
              <a:t>china</a:t>
            </a:r>
            <a:r>
              <a:rPr lang="en-US" dirty="0"/>
              <a:t>', 'this', 'is', 'a', 'first', '</a:t>
            </a:r>
            <a:r>
              <a:rPr lang="en-US" dirty="0" err="1"/>
              <a:t>fakenews</a:t>
            </a:r>
            <a:r>
              <a:rPr lang="en-US" dirty="0"/>
              <a:t>', '</a:t>
            </a:r>
            <a:r>
              <a:rPr lang="en-US" dirty="0" err="1"/>
              <a:t>i</a:t>
            </a:r>
            <a:r>
              <a:rPr lang="en-US" dirty="0"/>
              <a:t>', 'wonder', 'what', 'the', 'failing', 'new', '</a:t>
            </a:r>
            <a:r>
              <a:rPr lang="en-US" dirty="0" err="1"/>
              <a:t>york</a:t>
            </a:r>
            <a:r>
              <a:rPr lang="en-US" dirty="0"/>
              <a:t>', 'times', 'got', 'for', 'this', 'one', 'are', 'there', 'any', 'named', 'sources', 'they', 'were', 'recently', 'thrown', 'out', 'of', '</a:t>
            </a:r>
            <a:r>
              <a:rPr lang="en-US" dirty="0" err="1"/>
              <a:t>china</a:t>
            </a:r>
            <a:r>
              <a:rPr lang="en-US" dirty="0"/>
              <a:t>', 'like', 'dogs', 'and', 'obviously', 'want', 'back', 'in', 'sad']</a:t>
            </a:r>
            <a:br>
              <a:rPr lang="en-US" dirty="0"/>
            </a:br>
            <a:endParaRPr lang="en-US" dirty="0"/>
          </a:p>
        </p:txBody>
      </p:sp>
      <p:pic>
        <p:nvPicPr>
          <p:cNvPr id="2" name="Picture 1">
            <a:extLst>
              <a:ext uri="{FF2B5EF4-FFF2-40B4-BE49-F238E27FC236}">
                <a16:creationId xmlns:a16="http://schemas.microsoft.com/office/drawing/2014/main" id="{8EC0085F-A501-BEEA-5981-EC67B530BEBC}"/>
              </a:ext>
            </a:extLst>
          </p:cNvPr>
          <p:cNvPicPr>
            <a:picLocks noChangeAspect="1"/>
          </p:cNvPicPr>
          <p:nvPr/>
        </p:nvPicPr>
        <p:blipFill rotWithShape="1">
          <a:blip r:embed="rId2"/>
          <a:srcRect b="20442"/>
          <a:stretch/>
        </p:blipFill>
        <p:spPr>
          <a:xfrm>
            <a:off x="7774663" y="1389827"/>
            <a:ext cx="3190071" cy="574897"/>
          </a:xfrm>
          <a:prstGeom prst="rect">
            <a:avLst/>
          </a:prstGeom>
        </p:spPr>
      </p:pic>
    </p:spTree>
    <p:extLst>
      <p:ext uri="{BB962C8B-B14F-4D97-AF65-F5344CB8AC3E}">
        <p14:creationId xmlns:p14="http://schemas.microsoft.com/office/powerpoint/2010/main" val="319814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FA5C-4509-E320-CE9F-BB6D3C581493}"/>
              </a:ext>
            </a:extLst>
          </p:cNvPr>
          <p:cNvSpPr>
            <a:spLocks noGrp="1"/>
          </p:cNvSpPr>
          <p:nvPr>
            <p:ph type="title"/>
          </p:nvPr>
        </p:nvSpPr>
        <p:spPr>
          <a:xfrm>
            <a:off x="794161" y="1355493"/>
            <a:ext cx="4803636" cy="1311664"/>
          </a:xfrm>
        </p:spPr>
        <p:txBody>
          <a:bodyPr anchor="b">
            <a:normAutofit/>
          </a:bodyPr>
          <a:lstStyle/>
          <a:p>
            <a:r>
              <a:rPr lang="en-US" sz="3600" dirty="0">
                <a:solidFill>
                  <a:schemeClr val="tx2"/>
                </a:solidFill>
              </a:rPr>
              <a:t>Learning outcomes</a:t>
            </a:r>
          </a:p>
        </p:txBody>
      </p:sp>
      <p:sp>
        <p:nvSpPr>
          <p:cNvPr id="3" name="Content Placeholder 2">
            <a:extLst>
              <a:ext uri="{FF2B5EF4-FFF2-40B4-BE49-F238E27FC236}">
                <a16:creationId xmlns:a16="http://schemas.microsoft.com/office/drawing/2014/main" id="{EA031BCF-0D0E-BD47-0491-B852BDD8E3EF}"/>
              </a:ext>
            </a:extLst>
          </p:cNvPr>
          <p:cNvSpPr>
            <a:spLocks noGrp="1"/>
          </p:cNvSpPr>
          <p:nvPr>
            <p:ph idx="1"/>
          </p:nvPr>
        </p:nvSpPr>
        <p:spPr>
          <a:xfrm>
            <a:off x="962327" y="2110109"/>
            <a:ext cx="7309314" cy="3788830"/>
          </a:xfrm>
        </p:spPr>
        <p:txBody>
          <a:bodyPr anchor="ctr">
            <a:normAutofit/>
          </a:bodyPr>
          <a:lstStyle/>
          <a:p>
            <a:pPr marL="0" indent="0">
              <a:buNone/>
            </a:pPr>
            <a:r>
              <a:rPr lang="en-US" sz="1800" dirty="0">
                <a:solidFill>
                  <a:schemeClr val="tx2"/>
                </a:solidFill>
              </a:rPr>
              <a:t>At the other end of this class, you should:</a:t>
            </a:r>
          </a:p>
          <a:p>
            <a:pPr marL="514350" indent="-514350">
              <a:buAutoNum type="arabicPeriod"/>
            </a:pPr>
            <a:r>
              <a:rPr lang="en-US" sz="1800" dirty="0">
                <a:solidFill>
                  <a:schemeClr val="tx2"/>
                </a:solidFill>
              </a:rPr>
              <a:t>Be familiar with important terminology and ideas in NLP</a:t>
            </a:r>
          </a:p>
          <a:p>
            <a:pPr marL="514350" indent="-514350">
              <a:buAutoNum type="arabicPeriod"/>
            </a:pPr>
            <a:r>
              <a:rPr lang="en-US" sz="1800" dirty="0">
                <a:solidFill>
                  <a:schemeClr val="tx2"/>
                </a:solidFill>
              </a:rPr>
              <a:t>Know what text analysis method you can use to answer your research question. </a:t>
            </a:r>
          </a:p>
          <a:p>
            <a:pPr marL="514350" indent="-514350">
              <a:buAutoNum type="arabicPeriod"/>
            </a:pPr>
            <a:r>
              <a:rPr lang="en-US" sz="1800" dirty="0">
                <a:solidFill>
                  <a:schemeClr val="tx2"/>
                </a:solidFill>
              </a:rPr>
              <a:t>Know what steps are involved in preprocessing data for NLP</a:t>
            </a:r>
          </a:p>
          <a:p>
            <a:pPr marL="514350" indent="-514350">
              <a:buAutoNum type="arabicPeriod"/>
            </a:pPr>
            <a:r>
              <a:rPr lang="en-US" sz="1800" dirty="0">
                <a:solidFill>
                  <a:schemeClr val="tx2"/>
                </a:solidFill>
              </a:rPr>
              <a:t>Know some common NLP methods</a:t>
            </a:r>
          </a:p>
          <a:p>
            <a:pPr marL="514350" indent="-514350">
              <a:buAutoNum type="arabicPeriod"/>
            </a:pPr>
            <a:r>
              <a:rPr lang="en-US" sz="1800" dirty="0">
                <a:solidFill>
                  <a:schemeClr val="tx2"/>
                </a:solidFill>
              </a:rPr>
              <a:t>Know pros/cons with different ways of doing NLP</a:t>
            </a:r>
          </a:p>
        </p:txBody>
      </p:sp>
    </p:spTree>
    <p:extLst>
      <p:ext uri="{BB962C8B-B14F-4D97-AF65-F5344CB8AC3E}">
        <p14:creationId xmlns:p14="http://schemas.microsoft.com/office/powerpoint/2010/main" val="274011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01AF20-4B30-A57B-F068-A31953A66F6C}"/>
              </a:ext>
            </a:extLst>
          </p:cNvPr>
          <p:cNvSpPr txBox="1"/>
          <p:nvPr/>
        </p:nvSpPr>
        <p:spPr>
          <a:xfrm>
            <a:off x="695034" y="3612779"/>
            <a:ext cx="4399480" cy="2862322"/>
          </a:xfrm>
          <a:prstGeom prst="rect">
            <a:avLst/>
          </a:prstGeom>
          <a:noFill/>
        </p:spPr>
        <p:txBody>
          <a:bodyPr wrap="square">
            <a:spAutoFit/>
          </a:bodyPr>
          <a:lstStyle/>
          <a:p>
            <a:pPr algn="l"/>
            <a:r>
              <a:rPr lang="en-US" dirty="0"/>
              <a:t>['so', 'now', 'the', 'fake', 'news', '</a:t>
            </a:r>
            <a:r>
              <a:rPr lang="en-US" dirty="0" err="1"/>
              <a:t>nytimes</a:t>
            </a:r>
            <a:r>
              <a:rPr lang="en-US" dirty="0"/>
              <a:t>', 'is', 'tracing', 'the', 'coronavirus', 'origins', 'back', 'to', '</a:t>
            </a:r>
            <a:r>
              <a:rPr lang="en-US" dirty="0" err="1"/>
              <a:t>europe</a:t>
            </a:r>
            <a:r>
              <a:rPr lang="en-US" dirty="0"/>
              <a:t>', 'not', '</a:t>
            </a:r>
            <a:r>
              <a:rPr lang="en-US" dirty="0" err="1"/>
              <a:t>china</a:t>
            </a:r>
            <a:r>
              <a:rPr lang="en-US" dirty="0"/>
              <a:t>', 'this', 'is', 'a', 'first', '</a:t>
            </a:r>
            <a:r>
              <a:rPr lang="en-US" dirty="0" err="1"/>
              <a:t>fakenews</a:t>
            </a:r>
            <a:r>
              <a:rPr lang="en-US" dirty="0"/>
              <a:t>', '</a:t>
            </a:r>
            <a:r>
              <a:rPr lang="en-US" dirty="0" err="1"/>
              <a:t>i</a:t>
            </a:r>
            <a:r>
              <a:rPr lang="en-US" dirty="0"/>
              <a:t>', 'wonder', 'what', 'the', 'failing', 'new', '</a:t>
            </a:r>
            <a:r>
              <a:rPr lang="en-US" dirty="0" err="1"/>
              <a:t>york</a:t>
            </a:r>
            <a:r>
              <a:rPr lang="en-US" dirty="0"/>
              <a:t>', 'times', 'got', 'for', 'this', 'one', 'are', 'there', 'any', 'named', 'sources', 'they', 'were', 'recently', 'thrown', 'out', 'of', '</a:t>
            </a:r>
            <a:r>
              <a:rPr lang="en-US" dirty="0" err="1"/>
              <a:t>china</a:t>
            </a:r>
            <a:r>
              <a:rPr lang="en-US" dirty="0"/>
              <a:t>', 'like', 'dogs', 'and', 'obviously', 'want', 'back', 'in', 'sad']</a:t>
            </a:r>
            <a:br>
              <a:rPr lang="en-US" dirty="0"/>
            </a:br>
            <a:endParaRPr lang="en-US" dirty="0"/>
          </a:p>
        </p:txBody>
      </p:sp>
      <p:cxnSp>
        <p:nvCxnSpPr>
          <p:cNvPr id="7" name="Straight Arrow Connector 6">
            <a:extLst>
              <a:ext uri="{FF2B5EF4-FFF2-40B4-BE49-F238E27FC236}">
                <a16:creationId xmlns:a16="http://schemas.microsoft.com/office/drawing/2014/main" id="{7293F6FE-D29B-5602-22DA-EABA3E75963B}"/>
              </a:ext>
            </a:extLst>
          </p:cNvPr>
          <p:cNvCxnSpPr/>
          <p:nvPr/>
        </p:nvCxnSpPr>
        <p:spPr>
          <a:xfrm>
            <a:off x="5523700" y="5276335"/>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C7E491-0DBB-BB36-5AC3-57DBBAD8D21F}"/>
              </a:ext>
            </a:extLst>
          </p:cNvPr>
          <p:cNvSpPr txBox="1"/>
          <p:nvPr/>
        </p:nvSpPr>
        <p:spPr>
          <a:xfrm>
            <a:off x="1062206" y="419008"/>
            <a:ext cx="6098058" cy="707886"/>
          </a:xfrm>
          <a:prstGeom prst="rect">
            <a:avLst/>
          </a:prstGeom>
          <a:noFill/>
        </p:spPr>
        <p:txBody>
          <a:bodyPr wrap="square">
            <a:spAutoFit/>
          </a:bodyPr>
          <a:lstStyle/>
          <a:p>
            <a:r>
              <a:rPr lang="en-US" sz="4000" dirty="0">
                <a:latin typeface="+mj-lt"/>
              </a:rPr>
              <a:t>Step 4: Stop Words Removal</a:t>
            </a:r>
          </a:p>
        </p:txBody>
      </p:sp>
      <p:sp>
        <p:nvSpPr>
          <p:cNvPr id="12" name="TextBox 11">
            <a:extLst>
              <a:ext uri="{FF2B5EF4-FFF2-40B4-BE49-F238E27FC236}">
                <a16:creationId xmlns:a16="http://schemas.microsoft.com/office/drawing/2014/main" id="{1BE6D245-39F7-1105-32B1-6E2CD6F1F94D}"/>
              </a:ext>
            </a:extLst>
          </p:cNvPr>
          <p:cNvSpPr txBox="1"/>
          <p:nvPr/>
        </p:nvSpPr>
        <p:spPr>
          <a:xfrm>
            <a:off x="1062206" y="1128614"/>
            <a:ext cx="6376562" cy="1200329"/>
          </a:xfrm>
          <a:prstGeom prst="rect">
            <a:avLst/>
          </a:prstGeom>
          <a:noFill/>
        </p:spPr>
        <p:txBody>
          <a:bodyPr wrap="square">
            <a:spAutoFit/>
          </a:bodyPr>
          <a:lstStyle/>
          <a:p>
            <a:r>
              <a:rPr lang="en-US" dirty="0"/>
              <a:t>After tokenization, we often remove stop words. </a:t>
            </a:r>
          </a:p>
          <a:p>
            <a:r>
              <a:rPr lang="en-US" dirty="0"/>
              <a:t>These are common words like 'is', 'and', 'the', which appear frequently in the text but usually don’t carry significant meaning for the analysis.</a:t>
            </a:r>
          </a:p>
        </p:txBody>
      </p:sp>
      <p:sp>
        <p:nvSpPr>
          <p:cNvPr id="14" name="TextBox 13">
            <a:extLst>
              <a:ext uri="{FF2B5EF4-FFF2-40B4-BE49-F238E27FC236}">
                <a16:creationId xmlns:a16="http://schemas.microsoft.com/office/drawing/2014/main" id="{C4E750EA-98F8-13E9-7E1B-9D94B0585ABC}"/>
              </a:ext>
            </a:extLst>
          </p:cNvPr>
          <p:cNvSpPr txBox="1"/>
          <p:nvPr/>
        </p:nvSpPr>
        <p:spPr>
          <a:xfrm>
            <a:off x="6730316" y="4389439"/>
            <a:ext cx="5033794" cy="2031325"/>
          </a:xfrm>
          <a:prstGeom prst="rect">
            <a:avLst/>
          </a:prstGeom>
          <a:noFill/>
        </p:spPr>
        <p:txBody>
          <a:bodyPr wrap="square">
            <a:spAutoFit/>
          </a:bodyPr>
          <a:lstStyle/>
          <a:p>
            <a:pPr algn="l"/>
            <a:r>
              <a:rPr lang="en-US" b="0" i="0" dirty="0">
                <a:effectLst/>
              </a:rPr>
              <a:t>['fake', 'news', '</a:t>
            </a:r>
            <a:r>
              <a:rPr lang="en-US" b="0" i="0" dirty="0" err="1">
                <a:effectLst/>
              </a:rPr>
              <a:t>nytimes</a:t>
            </a:r>
            <a:r>
              <a:rPr lang="en-US" b="0" i="0" dirty="0">
                <a:effectLst/>
              </a:rPr>
              <a:t>', 'tracing', 'coronavirus', 'origins', 'back', '</a:t>
            </a:r>
            <a:r>
              <a:rPr lang="en-US" b="0" i="0" dirty="0" err="1">
                <a:effectLst/>
              </a:rPr>
              <a:t>europe</a:t>
            </a:r>
            <a:r>
              <a:rPr lang="en-US" b="0" i="0" dirty="0">
                <a:effectLst/>
              </a:rPr>
              <a:t>', '</a:t>
            </a:r>
            <a:r>
              <a:rPr lang="en-US" b="0" i="0" dirty="0" err="1">
                <a:effectLst/>
              </a:rPr>
              <a:t>china</a:t>
            </a:r>
            <a:r>
              <a:rPr lang="en-US" b="0" i="0" dirty="0">
                <a:effectLst/>
              </a:rPr>
              <a:t>', 'first', '</a:t>
            </a:r>
            <a:r>
              <a:rPr lang="en-US" b="0" i="0" dirty="0" err="1">
                <a:effectLst/>
              </a:rPr>
              <a:t>fakenews</a:t>
            </a:r>
            <a:r>
              <a:rPr lang="en-US" b="0" i="0" dirty="0">
                <a:effectLst/>
              </a:rPr>
              <a:t>', 'wonder', 'failing', 'new', '</a:t>
            </a:r>
            <a:r>
              <a:rPr lang="en-US" b="0" i="0" dirty="0" err="1">
                <a:effectLst/>
              </a:rPr>
              <a:t>york</a:t>
            </a:r>
            <a:r>
              <a:rPr lang="en-US" b="0" i="0" dirty="0">
                <a:effectLst/>
              </a:rPr>
              <a:t>', 'times', 'got', 'one', 'named', 'sources', 'recently', 'thrown', '</a:t>
            </a:r>
            <a:r>
              <a:rPr lang="en-US" b="0" i="0" dirty="0" err="1">
                <a:effectLst/>
              </a:rPr>
              <a:t>china</a:t>
            </a:r>
            <a:r>
              <a:rPr lang="en-US" b="0" i="0" dirty="0">
                <a:effectLst/>
              </a:rPr>
              <a:t>', 'like', 'dogs', 'obviously', 'want', 'back', 'sad'] </a:t>
            </a:r>
          </a:p>
          <a:p>
            <a:endParaRPr lang="en-US" dirty="0"/>
          </a:p>
        </p:txBody>
      </p:sp>
      <p:pic>
        <p:nvPicPr>
          <p:cNvPr id="2" name="Picture 1">
            <a:extLst>
              <a:ext uri="{FF2B5EF4-FFF2-40B4-BE49-F238E27FC236}">
                <a16:creationId xmlns:a16="http://schemas.microsoft.com/office/drawing/2014/main" id="{5074AFE3-623F-1D66-5D71-A7049576261D}"/>
              </a:ext>
            </a:extLst>
          </p:cNvPr>
          <p:cNvPicPr>
            <a:picLocks noChangeAspect="1"/>
          </p:cNvPicPr>
          <p:nvPr/>
        </p:nvPicPr>
        <p:blipFill>
          <a:blip r:embed="rId2"/>
          <a:stretch>
            <a:fillRect/>
          </a:stretch>
        </p:blipFill>
        <p:spPr>
          <a:xfrm>
            <a:off x="5094514" y="2495922"/>
            <a:ext cx="7112000" cy="749300"/>
          </a:xfrm>
          <a:prstGeom prst="rect">
            <a:avLst/>
          </a:prstGeom>
        </p:spPr>
      </p:pic>
    </p:spTree>
    <p:extLst>
      <p:ext uri="{BB962C8B-B14F-4D97-AF65-F5344CB8AC3E}">
        <p14:creationId xmlns:p14="http://schemas.microsoft.com/office/powerpoint/2010/main" val="121657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01AF20-4B30-A57B-F068-A31953A66F6C}"/>
              </a:ext>
            </a:extLst>
          </p:cNvPr>
          <p:cNvSpPr txBox="1"/>
          <p:nvPr/>
        </p:nvSpPr>
        <p:spPr>
          <a:xfrm>
            <a:off x="1062206" y="4713723"/>
            <a:ext cx="4399480" cy="2031325"/>
          </a:xfrm>
          <a:prstGeom prst="rect">
            <a:avLst/>
          </a:prstGeom>
          <a:noFill/>
        </p:spPr>
        <p:txBody>
          <a:bodyPr wrap="square">
            <a:spAutoFit/>
          </a:bodyPr>
          <a:lstStyle/>
          <a:p>
            <a:pPr algn="l"/>
            <a:r>
              <a:rPr lang="en-US" b="0" i="0" dirty="0">
                <a:effectLst/>
              </a:rPr>
              <a:t>['fake', 'news', '</a:t>
            </a:r>
            <a:r>
              <a:rPr lang="en-US" b="0" i="0" dirty="0" err="1">
                <a:effectLst/>
              </a:rPr>
              <a:t>nytimes</a:t>
            </a:r>
            <a:r>
              <a:rPr lang="en-US" b="0" i="0" dirty="0">
                <a:effectLst/>
              </a:rPr>
              <a:t>', 'tracing', 'coronavirus', 'origins', 'back', '</a:t>
            </a:r>
            <a:r>
              <a:rPr lang="en-US" b="0" i="0" dirty="0" err="1">
                <a:effectLst/>
              </a:rPr>
              <a:t>europe</a:t>
            </a:r>
            <a:r>
              <a:rPr lang="en-US" b="0" i="0" dirty="0">
                <a:effectLst/>
              </a:rPr>
              <a:t>', '</a:t>
            </a:r>
            <a:r>
              <a:rPr lang="en-US" b="0" i="0" dirty="0" err="1">
                <a:effectLst/>
              </a:rPr>
              <a:t>china</a:t>
            </a:r>
            <a:r>
              <a:rPr lang="en-US" b="0" i="0" dirty="0">
                <a:effectLst/>
              </a:rPr>
              <a:t>', 'first', '</a:t>
            </a:r>
            <a:r>
              <a:rPr lang="en-US" b="0" i="0" dirty="0" err="1">
                <a:effectLst/>
              </a:rPr>
              <a:t>fakenews</a:t>
            </a:r>
            <a:r>
              <a:rPr lang="en-US" b="0" i="0" dirty="0">
                <a:effectLst/>
              </a:rPr>
              <a:t>', 'wonder', 'failing', 'new', '</a:t>
            </a:r>
            <a:r>
              <a:rPr lang="en-US" b="0" i="0" dirty="0" err="1">
                <a:effectLst/>
              </a:rPr>
              <a:t>york</a:t>
            </a:r>
            <a:r>
              <a:rPr lang="en-US" b="0" i="0" dirty="0">
                <a:effectLst/>
              </a:rPr>
              <a:t>', 'times', 'got', 'one', 'named', 'sources', 'recently', 'thrown', '</a:t>
            </a:r>
            <a:r>
              <a:rPr lang="en-US" b="0" i="0" dirty="0" err="1">
                <a:effectLst/>
              </a:rPr>
              <a:t>china</a:t>
            </a:r>
            <a:r>
              <a:rPr lang="en-US" b="0" i="0" dirty="0">
                <a:effectLst/>
              </a:rPr>
              <a:t>', 'like', 'dogs', 'obviously', 'want', 'back', 'sad'] </a:t>
            </a:r>
          </a:p>
        </p:txBody>
      </p:sp>
      <p:cxnSp>
        <p:nvCxnSpPr>
          <p:cNvPr id="7" name="Straight Arrow Connector 6">
            <a:extLst>
              <a:ext uri="{FF2B5EF4-FFF2-40B4-BE49-F238E27FC236}">
                <a16:creationId xmlns:a16="http://schemas.microsoft.com/office/drawing/2014/main" id="{7293F6FE-D29B-5602-22DA-EABA3E75963B}"/>
              </a:ext>
            </a:extLst>
          </p:cNvPr>
          <p:cNvCxnSpPr>
            <a:cxnSpLocks/>
          </p:cNvCxnSpPr>
          <p:nvPr/>
        </p:nvCxnSpPr>
        <p:spPr>
          <a:xfrm flipV="1">
            <a:off x="5461685" y="4405844"/>
            <a:ext cx="926527" cy="6919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C7E491-0DBB-BB36-5AC3-57DBBAD8D21F}"/>
              </a:ext>
            </a:extLst>
          </p:cNvPr>
          <p:cNvSpPr txBox="1"/>
          <p:nvPr/>
        </p:nvSpPr>
        <p:spPr>
          <a:xfrm>
            <a:off x="735228" y="434397"/>
            <a:ext cx="6098058" cy="584775"/>
          </a:xfrm>
          <a:prstGeom prst="rect">
            <a:avLst/>
          </a:prstGeom>
          <a:noFill/>
        </p:spPr>
        <p:txBody>
          <a:bodyPr wrap="square">
            <a:spAutoFit/>
          </a:bodyPr>
          <a:lstStyle/>
          <a:p>
            <a:r>
              <a:rPr lang="en-US" sz="3200" dirty="0">
                <a:latin typeface="+mj-lt"/>
              </a:rPr>
              <a:t>Step 5: Stemming or Lemmatization</a:t>
            </a:r>
          </a:p>
        </p:txBody>
      </p:sp>
      <p:sp>
        <p:nvSpPr>
          <p:cNvPr id="12" name="TextBox 11">
            <a:extLst>
              <a:ext uri="{FF2B5EF4-FFF2-40B4-BE49-F238E27FC236}">
                <a16:creationId xmlns:a16="http://schemas.microsoft.com/office/drawing/2014/main" id="{1BE6D245-39F7-1105-32B1-6E2CD6F1F94D}"/>
              </a:ext>
            </a:extLst>
          </p:cNvPr>
          <p:cNvSpPr txBox="1"/>
          <p:nvPr/>
        </p:nvSpPr>
        <p:spPr>
          <a:xfrm>
            <a:off x="1062206" y="1128614"/>
            <a:ext cx="5771080" cy="3139321"/>
          </a:xfrm>
          <a:prstGeom prst="rect">
            <a:avLst/>
          </a:prstGeom>
          <a:noFill/>
        </p:spPr>
        <p:txBody>
          <a:bodyPr wrap="square">
            <a:spAutoFit/>
          </a:bodyPr>
          <a:lstStyle/>
          <a:p>
            <a:r>
              <a:rPr lang="en-US" dirty="0"/>
              <a:t>Stemming and lemmatization are two forms of word normalization that are often performed in the fields of natural language processing and text mining. </a:t>
            </a:r>
          </a:p>
          <a:p>
            <a:r>
              <a:rPr lang="en-US" b="1" dirty="0"/>
              <a:t>Stemming </a:t>
            </a:r>
            <a:r>
              <a:rPr lang="en-US" dirty="0"/>
              <a:t>typically involves removing the ends of words in the hope of achieving this goal more accurately and quickly, often with the aid of heuristics. </a:t>
            </a:r>
          </a:p>
          <a:p>
            <a:r>
              <a:rPr lang="en-US" b="1" dirty="0"/>
              <a:t>Lemmatization</a:t>
            </a:r>
            <a:r>
              <a:rPr lang="en-US" dirty="0"/>
              <a:t>, uses vocabulary and morphological analysis to remove inflectional endings only and to return the base or dictionary form of a word, which is known as the “lemma”.</a:t>
            </a:r>
          </a:p>
        </p:txBody>
      </p:sp>
      <p:sp>
        <p:nvSpPr>
          <p:cNvPr id="14" name="TextBox 13">
            <a:extLst>
              <a:ext uri="{FF2B5EF4-FFF2-40B4-BE49-F238E27FC236}">
                <a16:creationId xmlns:a16="http://schemas.microsoft.com/office/drawing/2014/main" id="{C4E750EA-98F8-13E9-7E1B-9D94B0585ABC}"/>
              </a:ext>
            </a:extLst>
          </p:cNvPr>
          <p:cNvSpPr txBox="1"/>
          <p:nvPr/>
        </p:nvSpPr>
        <p:spPr>
          <a:xfrm>
            <a:off x="6833286" y="3144062"/>
            <a:ext cx="5033794" cy="3139321"/>
          </a:xfrm>
          <a:prstGeom prst="rect">
            <a:avLst/>
          </a:prstGeom>
          <a:noFill/>
        </p:spPr>
        <p:txBody>
          <a:bodyPr wrap="square">
            <a:spAutoFit/>
          </a:bodyPr>
          <a:lstStyle/>
          <a:p>
            <a:pPr algn="l"/>
            <a:r>
              <a:rPr lang="en-US" dirty="0"/>
              <a:t>Stemmed : ['fake', 'news', '</a:t>
            </a:r>
            <a:r>
              <a:rPr lang="en-US" dirty="0" err="1"/>
              <a:t>nytim</a:t>
            </a:r>
            <a:r>
              <a:rPr lang="en-US" dirty="0"/>
              <a:t>', 'trace', '</a:t>
            </a:r>
            <a:r>
              <a:rPr lang="en-US" dirty="0" err="1"/>
              <a:t>coronaviru</a:t>
            </a:r>
            <a:r>
              <a:rPr lang="en-US" dirty="0"/>
              <a:t>', 'origin', 'back', '</a:t>
            </a:r>
            <a:r>
              <a:rPr lang="en-US" dirty="0" err="1"/>
              <a:t>europ</a:t>
            </a:r>
            <a:r>
              <a:rPr lang="en-US" dirty="0"/>
              <a:t>', '</a:t>
            </a:r>
            <a:r>
              <a:rPr lang="en-US" dirty="0" err="1"/>
              <a:t>china</a:t>
            </a:r>
            <a:r>
              <a:rPr lang="en-US" dirty="0"/>
              <a:t>', 'first', '</a:t>
            </a:r>
            <a:r>
              <a:rPr lang="en-US" dirty="0" err="1"/>
              <a:t>fakenew</a:t>
            </a:r>
            <a:r>
              <a:rPr lang="en-US" dirty="0"/>
              <a:t>', 'wonder', 'fail', 'new', '</a:t>
            </a:r>
            <a:r>
              <a:rPr lang="en-US" dirty="0" err="1"/>
              <a:t>york</a:t>
            </a:r>
            <a:r>
              <a:rPr lang="en-US" dirty="0"/>
              <a:t>', 'time', 'got', 'one', 'name', '</a:t>
            </a:r>
            <a:r>
              <a:rPr lang="en-US" dirty="0" err="1"/>
              <a:t>sourc</a:t>
            </a:r>
            <a:r>
              <a:rPr lang="en-US" dirty="0"/>
              <a:t>', 'recent', 'thrown', '</a:t>
            </a:r>
            <a:r>
              <a:rPr lang="en-US" dirty="0" err="1"/>
              <a:t>china</a:t>
            </a:r>
            <a:r>
              <a:rPr lang="en-US" dirty="0"/>
              <a:t>', 'like', 'dog', 'obvious', 'want', 'back', 'sad’] </a:t>
            </a:r>
          </a:p>
          <a:p>
            <a:pPr algn="l"/>
            <a:endParaRPr lang="en-US" dirty="0"/>
          </a:p>
          <a:p>
            <a:pPr algn="l"/>
            <a:r>
              <a:rPr lang="en-US" dirty="0"/>
              <a:t>Lemmatized: ['fake', 'news', '</a:t>
            </a:r>
            <a:r>
              <a:rPr lang="en-US" dirty="0" err="1"/>
              <a:t>nytimes</a:t>
            </a:r>
            <a:r>
              <a:rPr lang="en-US" dirty="0"/>
              <a:t>', 'tracing', 'coronavirus', 'origin', 'back', '</a:t>
            </a:r>
            <a:r>
              <a:rPr lang="en-US" dirty="0" err="1"/>
              <a:t>europe</a:t>
            </a:r>
            <a:r>
              <a:rPr lang="en-US" dirty="0"/>
              <a:t>', '</a:t>
            </a:r>
            <a:r>
              <a:rPr lang="en-US" dirty="0" err="1"/>
              <a:t>china</a:t>
            </a:r>
            <a:r>
              <a:rPr lang="en-US" dirty="0"/>
              <a:t>', 'first', '</a:t>
            </a:r>
            <a:r>
              <a:rPr lang="en-US" dirty="0" err="1"/>
              <a:t>fakenews</a:t>
            </a:r>
            <a:r>
              <a:rPr lang="en-US" dirty="0"/>
              <a:t>', 'wonder', 'failing', 'new', '</a:t>
            </a:r>
            <a:r>
              <a:rPr lang="en-US" dirty="0" err="1"/>
              <a:t>york</a:t>
            </a:r>
            <a:r>
              <a:rPr lang="en-US" dirty="0"/>
              <a:t>', 'time', 'got', 'one', 'named', 'source', 'recently', 'thrown', '</a:t>
            </a:r>
            <a:r>
              <a:rPr lang="en-US" dirty="0" err="1"/>
              <a:t>china</a:t>
            </a:r>
            <a:r>
              <a:rPr lang="en-US" dirty="0"/>
              <a:t>', 'like', 'dog', 'obviously', 'want', 'back', 'sad']</a:t>
            </a:r>
          </a:p>
        </p:txBody>
      </p:sp>
      <p:cxnSp>
        <p:nvCxnSpPr>
          <p:cNvPr id="3" name="Straight Arrow Connector 2">
            <a:extLst>
              <a:ext uri="{FF2B5EF4-FFF2-40B4-BE49-F238E27FC236}">
                <a16:creationId xmlns:a16="http://schemas.microsoft.com/office/drawing/2014/main" id="{4C9913A5-D101-8D24-4EE6-50842B74758E}"/>
              </a:ext>
            </a:extLst>
          </p:cNvPr>
          <p:cNvCxnSpPr>
            <a:cxnSpLocks/>
          </p:cNvCxnSpPr>
          <p:nvPr/>
        </p:nvCxnSpPr>
        <p:spPr>
          <a:xfrm>
            <a:off x="5440859" y="5306187"/>
            <a:ext cx="947353" cy="3127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CDE6942-2849-060F-DEAC-49EF184C4026}"/>
              </a:ext>
            </a:extLst>
          </p:cNvPr>
          <p:cNvPicPr>
            <a:picLocks noChangeAspect="1"/>
          </p:cNvPicPr>
          <p:nvPr/>
        </p:nvPicPr>
        <p:blipFill>
          <a:blip r:embed="rId2"/>
          <a:stretch>
            <a:fillRect/>
          </a:stretch>
        </p:blipFill>
        <p:spPr>
          <a:xfrm>
            <a:off x="6945290" y="596431"/>
            <a:ext cx="5033794" cy="2389086"/>
          </a:xfrm>
          <a:prstGeom prst="rect">
            <a:avLst/>
          </a:prstGeom>
        </p:spPr>
      </p:pic>
    </p:spTree>
    <p:extLst>
      <p:ext uri="{BB962C8B-B14F-4D97-AF65-F5344CB8AC3E}">
        <p14:creationId xmlns:p14="http://schemas.microsoft.com/office/powerpoint/2010/main" val="3899166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C7E491-0DBB-BB36-5AC3-57DBBAD8D21F}"/>
              </a:ext>
            </a:extLst>
          </p:cNvPr>
          <p:cNvSpPr txBox="1"/>
          <p:nvPr/>
        </p:nvSpPr>
        <p:spPr>
          <a:xfrm>
            <a:off x="735228" y="434397"/>
            <a:ext cx="6098058" cy="523220"/>
          </a:xfrm>
          <a:prstGeom prst="rect">
            <a:avLst/>
          </a:prstGeom>
          <a:noFill/>
        </p:spPr>
        <p:txBody>
          <a:bodyPr wrap="square">
            <a:spAutoFit/>
          </a:bodyPr>
          <a:lstStyle/>
          <a:p>
            <a:r>
              <a:rPr lang="en-US" sz="2800" dirty="0"/>
              <a:t>NLP pipelines</a:t>
            </a:r>
          </a:p>
        </p:txBody>
      </p:sp>
      <p:pic>
        <p:nvPicPr>
          <p:cNvPr id="6146" name="Picture 2" descr="Basic Steps In Natural Language Processing Pipeline | by Dr. Monica |  MLearning.ai | Medium">
            <a:extLst>
              <a:ext uri="{FF2B5EF4-FFF2-40B4-BE49-F238E27FC236}">
                <a16:creationId xmlns:a16="http://schemas.microsoft.com/office/drawing/2014/main" id="{F3BE508E-A6BD-2968-907A-5A9D974F0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977" y="434397"/>
            <a:ext cx="5308148" cy="25669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NLP Pipeline — Lymba">
            <a:extLst>
              <a:ext uri="{FF2B5EF4-FFF2-40B4-BE49-F238E27FC236}">
                <a16:creationId xmlns:a16="http://schemas.microsoft.com/office/drawing/2014/main" id="{4BD33B4C-37B5-D4FE-750A-1868F7FB6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70" y="1900785"/>
            <a:ext cx="4824082" cy="512166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49100F-8781-B5C2-2E50-E429588E65B7}"/>
              </a:ext>
            </a:extLst>
          </p:cNvPr>
          <p:cNvSpPr/>
          <p:nvPr/>
        </p:nvSpPr>
        <p:spPr>
          <a:xfrm>
            <a:off x="6676571" y="4760686"/>
            <a:ext cx="1465943" cy="551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Raw text</a:t>
            </a:r>
          </a:p>
        </p:txBody>
      </p:sp>
      <p:cxnSp>
        <p:nvCxnSpPr>
          <p:cNvPr id="10" name="Straight Arrow Connector 9">
            <a:extLst>
              <a:ext uri="{FF2B5EF4-FFF2-40B4-BE49-F238E27FC236}">
                <a16:creationId xmlns:a16="http://schemas.microsoft.com/office/drawing/2014/main" id="{873F59B9-CD05-B970-25A8-8B77B42FC4AB}"/>
              </a:ext>
            </a:extLst>
          </p:cNvPr>
          <p:cNvCxnSpPr>
            <a:stCxn id="4" idx="3"/>
          </p:cNvCxnSpPr>
          <p:nvPr/>
        </p:nvCxnSpPr>
        <p:spPr>
          <a:xfrm flipV="1">
            <a:off x="8142514" y="5036457"/>
            <a:ext cx="957943"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844E971-D4FB-92A4-D7DA-8698270F6502}"/>
              </a:ext>
            </a:extLst>
          </p:cNvPr>
          <p:cNvSpPr/>
          <p:nvPr/>
        </p:nvSpPr>
        <p:spPr>
          <a:xfrm>
            <a:off x="9100457" y="4601031"/>
            <a:ext cx="1465943" cy="97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VADER sentiment analysis</a:t>
            </a:r>
          </a:p>
        </p:txBody>
      </p:sp>
      <p:sp>
        <p:nvSpPr>
          <p:cNvPr id="15" name="TextBox 14">
            <a:extLst>
              <a:ext uri="{FF2B5EF4-FFF2-40B4-BE49-F238E27FC236}">
                <a16:creationId xmlns:a16="http://schemas.microsoft.com/office/drawing/2014/main" id="{EB054EF9-038A-F96A-2F56-B1186AEC29FA}"/>
              </a:ext>
            </a:extLst>
          </p:cNvPr>
          <p:cNvSpPr txBox="1"/>
          <p:nvPr/>
        </p:nvSpPr>
        <p:spPr>
          <a:xfrm>
            <a:off x="735228" y="951527"/>
            <a:ext cx="6096000" cy="1200329"/>
          </a:xfrm>
          <a:prstGeom prst="rect">
            <a:avLst/>
          </a:prstGeom>
          <a:noFill/>
        </p:spPr>
        <p:txBody>
          <a:bodyPr wrap="square">
            <a:spAutoFit/>
          </a:bodyPr>
          <a:lstStyle/>
          <a:p>
            <a:r>
              <a:rPr lang="en-US" sz="1800" dirty="0">
                <a:effectLst/>
                <a:ea typeface="Times New Roman" panose="02020603050405020304" pitchFamily="18" charset="0"/>
                <a:cs typeface="Calibri" panose="020F0502020204030204" pitchFamily="34" charset="0"/>
              </a:rPr>
              <a:t>A data analysis pipeline refers to a series of systematically arranged processes or steps that data goes through from collection to the generation of insights or models. </a:t>
            </a:r>
            <a:endParaRPr lang="en-US" dirty="0">
              <a:cs typeface="Calibri" panose="020F0502020204030204" pitchFamily="34" charset="0"/>
            </a:endParaRPr>
          </a:p>
        </p:txBody>
      </p:sp>
    </p:spTree>
    <p:extLst>
      <p:ext uri="{BB962C8B-B14F-4D97-AF65-F5344CB8AC3E}">
        <p14:creationId xmlns:p14="http://schemas.microsoft.com/office/powerpoint/2010/main" val="2513497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4093428"/>
          </a:xfrm>
          <a:prstGeom prst="rect">
            <a:avLst/>
          </a:prstGeom>
          <a:noFill/>
        </p:spPr>
        <p:txBody>
          <a:bodyPr wrap="square" rtlCol="0">
            <a:spAutoFit/>
          </a:bodyPr>
          <a:lstStyle/>
          <a:p>
            <a:pPr marL="457200" indent="-457200">
              <a:buAutoNum type="arabicPeriod"/>
            </a:pPr>
            <a:r>
              <a:rPr lang="en-US" sz="2000" dirty="0"/>
              <a:t>Situating NLP in text analysis</a:t>
            </a:r>
          </a:p>
          <a:p>
            <a:pPr marL="457200" indent="-457200">
              <a:buAutoNum type="arabicPeriod"/>
            </a:pPr>
            <a:r>
              <a:rPr lang="en-US" sz="2000" dirty="0"/>
              <a:t>Data cleaning &amp; preprocessing</a:t>
            </a:r>
          </a:p>
          <a:p>
            <a:pPr marL="457200" indent="-457200">
              <a:buAutoNum type="arabicPeriod"/>
            </a:pPr>
            <a:r>
              <a:rPr lang="en-US" sz="2000" dirty="0">
                <a:highlight>
                  <a:srgbClr val="FFFF00"/>
                </a:highlight>
              </a:rPr>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329202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DB1FD5-BD04-4710-4C93-3A3196A21A7A}"/>
              </a:ext>
            </a:extLst>
          </p:cNvPr>
          <p:cNvSpPr txBox="1"/>
          <p:nvPr/>
        </p:nvSpPr>
        <p:spPr>
          <a:xfrm>
            <a:off x="762000" y="1138036"/>
            <a:ext cx="4085665" cy="14024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000" dirty="0">
                <a:highlight>
                  <a:srgbClr val="FFFF00"/>
                </a:highlight>
                <a:latin typeface="+mj-lt"/>
                <a:ea typeface="+mj-ea"/>
                <a:cs typeface="+mj-cs"/>
              </a:rPr>
              <a:t>Text representation / Vectorization</a:t>
            </a:r>
          </a:p>
        </p:txBody>
      </p:sp>
      <p:sp>
        <p:nvSpPr>
          <p:cNvPr id="13" name="TextBox 12">
            <a:extLst>
              <a:ext uri="{FF2B5EF4-FFF2-40B4-BE49-F238E27FC236}">
                <a16:creationId xmlns:a16="http://schemas.microsoft.com/office/drawing/2014/main" id="{107CB6B5-1A21-F77B-A140-8849BB08CB0F}"/>
              </a:ext>
            </a:extLst>
          </p:cNvPr>
          <p:cNvSpPr txBox="1"/>
          <p:nvPr/>
        </p:nvSpPr>
        <p:spPr>
          <a:xfrm>
            <a:off x="762000" y="2051597"/>
            <a:ext cx="4593771" cy="453179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Text representation or vectorization is a fundamental aspect of NLP that transforms text into a format that machines can understand and process. </a:t>
            </a:r>
          </a:p>
          <a:p>
            <a:pPr indent="-228600">
              <a:lnSpc>
                <a:spcPct val="90000"/>
              </a:lnSpc>
              <a:spcAft>
                <a:spcPts val="600"/>
              </a:spcAft>
              <a:buFont typeface="Arial" panose="020B0604020202020204" pitchFamily="34" charset="0"/>
              <a:buChar char="•"/>
            </a:pPr>
            <a:r>
              <a:rPr lang="en-US" dirty="0"/>
              <a:t>The goal is to convert text into numerical </a:t>
            </a:r>
            <a:r>
              <a:rPr lang="en-US" b="1" dirty="0"/>
              <a:t>vectors </a:t>
            </a:r>
            <a:r>
              <a:rPr lang="en-US" dirty="0"/>
              <a:t>or sequences based on various linguistic features. </a:t>
            </a:r>
          </a:p>
          <a:p>
            <a:pPr indent="-228600">
              <a:lnSpc>
                <a:spcPct val="90000"/>
              </a:lnSpc>
              <a:spcAft>
                <a:spcPts val="600"/>
              </a:spcAft>
              <a:buFont typeface="Arial" panose="020B0604020202020204" pitchFamily="34" charset="0"/>
              <a:buChar char="•"/>
            </a:pPr>
            <a:r>
              <a:rPr lang="en-US" dirty="0"/>
              <a:t>There are many ways of doing this, depending on what you are planning to do with the text.</a:t>
            </a:r>
          </a:p>
          <a:p>
            <a:pPr>
              <a:lnSpc>
                <a:spcPct val="90000"/>
              </a:lnSpc>
              <a:spcAft>
                <a:spcPts val="600"/>
              </a:spcAft>
            </a:pPr>
            <a:r>
              <a:rPr lang="en-US" b="1" dirty="0"/>
              <a:t>Common methods include:</a:t>
            </a:r>
          </a:p>
          <a:p>
            <a:pPr marL="114300">
              <a:lnSpc>
                <a:spcPct val="90000"/>
              </a:lnSpc>
              <a:spcAft>
                <a:spcPts val="600"/>
              </a:spcAft>
            </a:pPr>
            <a:r>
              <a:rPr lang="en-US" dirty="0"/>
              <a:t>1. Bag-of-words</a:t>
            </a:r>
          </a:p>
          <a:p>
            <a:pPr marL="114300">
              <a:lnSpc>
                <a:spcPct val="90000"/>
              </a:lnSpc>
              <a:spcAft>
                <a:spcPts val="600"/>
              </a:spcAft>
            </a:pPr>
            <a:r>
              <a:rPr lang="en-US" dirty="0"/>
              <a:t>2. TF-IDF</a:t>
            </a:r>
          </a:p>
          <a:p>
            <a:pPr marL="114300">
              <a:lnSpc>
                <a:spcPct val="90000"/>
              </a:lnSpc>
              <a:spcAft>
                <a:spcPts val="600"/>
              </a:spcAft>
            </a:pPr>
            <a:r>
              <a:rPr lang="en-US" dirty="0"/>
              <a:t>3. Word embeddings </a:t>
            </a:r>
          </a:p>
        </p:txBody>
      </p:sp>
      <p:pic>
        <p:nvPicPr>
          <p:cNvPr id="18" name="Picture 17" descr="A bookshelf with arrows pointing to the top&#10;&#10;Description automatically generated with medium confidence">
            <a:extLst>
              <a:ext uri="{FF2B5EF4-FFF2-40B4-BE49-F238E27FC236}">
                <a16:creationId xmlns:a16="http://schemas.microsoft.com/office/drawing/2014/main" id="{601EB6E5-BDBD-8017-96C8-8B5C0A0867F2}"/>
              </a:ext>
            </a:extLst>
          </p:cNvPr>
          <p:cNvPicPr>
            <a:picLocks noChangeAspect="1"/>
          </p:cNvPicPr>
          <p:nvPr/>
        </p:nvPicPr>
        <p:blipFill rotWithShape="1">
          <a:blip r:embed="rId2"/>
          <a:srcRect l="943" r="3679"/>
          <a:stretch/>
        </p:blipFill>
        <p:spPr>
          <a:xfrm>
            <a:off x="5650992" y="10"/>
            <a:ext cx="6541008" cy="6857990"/>
          </a:xfrm>
          <a:prstGeom prst="rect">
            <a:avLst/>
          </a:prstGeom>
        </p:spPr>
      </p:pic>
    </p:spTree>
    <p:extLst>
      <p:ext uri="{BB962C8B-B14F-4D97-AF65-F5344CB8AC3E}">
        <p14:creationId xmlns:p14="http://schemas.microsoft.com/office/powerpoint/2010/main" val="3893159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EC30C3-CC32-C611-4DFD-6385FC22BC2B}"/>
              </a:ext>
            </a:extLst>
          </p:cNvPr>
          <p:cNvPicPr>
            <a:picLocks noChangeAspect="1"/>
          </p:cNvPicPr>
          <p:nvPr/>
        </p:nvPicPr>
        <p:blipFill>
          <a:blip r:embed="rId2"/>
          <a:stretch>
            <a:fillRect/>
          </a:stretch>
        </p:blipFill>
        <p:spPr>
          <a:xfrm>
            <a:off x="7735053" y="1288755"/>
            <a:ext cx="3009900" cy="1117600"/>
          </a:xfrm>
          <a:prstGeom prst="rect">
            <a:avLst/>
          </a:prstGeom>
        </p:spPr>
      </p:pic>
      <p:sp>
        <p:nvSpPr>
          <p:cNvPr id="5" name="TextBox 4">
            <a:extLst>
              <a:ext uri="{FF2B5EF4-FFF2-40B4-BE49-F238E27FC236}">
                <a16:creationId xmlns:a16="http://schemas.microsoft.com/office/drawing/2014/main" id="{7FB85997-90AD-65EB-39B5-3EE9A458B8BD}"/>
              </a:ext>
            </a:extLst>
          </p:cNvPr>
          <p:cNvSpPr txBox="1"/>
          <p:nvPr/>
        </p:nvSpPr>
        <p:spPr>
          <a:xfrm>
            <a:off x="712576" y="4627606"/>
            <a:ext cx="5033794" cy="1477328"/>
          </a:xfrm>
          <a:prstGeom prst="rect">
            <a:avLst/>
          </a:prstGeom>
          <a:noFill/>
        </p:spPr>
        <p:txBody>
          <a:bodyPr wrap="square">
            <a:spAutoFit/>
          </a:bodyPr>
          <a:lstStyle/>
          <a:p>
            <a:pPr algn="l"/>
            <a:r>
              <a:rPr lang="en-US" dirty="0"/>
              <a:t>['fake', 'news', '</a:t>
            </a:r>
            <a:r>
              <a:rPr lang="en-US" dirty="0" err="1"/>
              <a:t>nytimes</a:t>
            </a:r>
            <a:r>
              <a:rPr lang="en-US" dirty="0"/>
              <a:t>', 'tracing', 'coronavirus', 'origin', 'back', '</a:t>
            </a:r>
            <a:r>
              <a:rPr lang="en-US" dirty="0" err="1"/>
              <a:t>europe</a:t>
            </a:r>
            <a:r>
              <a:rPr lang="en-US" dirty="0"/>
              <a:t>', '</a:t>
            </a:r>
            <a:r>
              <a:rPr lang="en-US" dirty="0" err="1"/>
              <a:t>china</a:t>
            </a:r>
            <a:r>
              <a:rPr lang="en-US" dirty="0"/>
              <a:t>', 'first', '</a:t>
            </a:r>
            <a:r>
              <a:rPr lang="en-US" dirty="0" err="1"/>
              <a:t>fakenews</a:t>
            </a:r>
            <a:r>
              <a:rPr lang="en-US" dirty="0"/>
              <a:t>', 'wonder', 'failing', 'new', '</a:t>
            </a:r>
            <a:r>
              <a:rPr lang="en-US" dirty="0" err="1"/>
              <a:t>york</a:t>
            </a:r>
            <a:r>
              <a:rPr lang="en-US" dirty="0"/>
              <a:t>', 'time', 'got', 'one', 'named', 'source', 'recently', 'thrown', '</a:t>
            </a:r>
            <a:r>
              <a:rPr lang="en-US" dirty="0" err="1"/>
              <a:t>china</a:t>
            </a:r>
            <a:r>
              <a:rPr lang="en-US" dirty="0"/>
              <a:t>', 'like', 'dog', 'obviously', 'want', 'back', 'sad']</a:t>
            </a:r>
          </a:p>
        </p:txBody>
      </p:sp>
      <p:cxnSp>
        <p:nvCxnSpPr>
          <p:cNvPr id="6" name="Straight Arrow Connector 5">
            <a:extLst>
              <a:ext uri="{FF2B5EF4-FFF2-40B4-BE49-F238E27FC236}">
                <a16:creationId xmlns:a16="http://schemas.microsoft.com/office/drawing/2014/main" id="{27DBF259-DB8B-CE13-DC29-98B734F4BCA1}"/>
              </a:ext>
            </a:extLst>
          </p:cNvPr>
          <p:cNvCxnSpPr/>
          <p:nvPr/>
        </p:nvCxnSpPr>
        <p:spPr>
          <a:xfrm>
            <a:off x="5523700" y="5276335"/>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1D2E11-1389-4B2E-49FD-FE53D4AB5817}"/>
              </a:ext>
            </a:extLst>
          </p:cNvPr>
          <p:cNvSpPr txBox="1"/>
          <p:nvPr/>
        </p:nvSpPr>
        <p:spPr>
          <a:xfrm>
            <a:off x="712576" y="511063"/>
            <a:ext cx="6098058" cy="523220"/>
          </a:xfrm>
          <a:prstGeom prst="rect">
            <a:avLst/>
          </a:prstGeom>
          <a:noFill/>
        </p:spPr>
        <p:txBody>
          <a:bodyPr wrap="square">
            <a:spAutoFit/>
          </a:bodyPr>
          <a:lstStyle/>
          <a:p>
            <a:pPr marL="342900" indent="-342900">
              <a:buFont typeface="+mj-lt"/>
              <a:buAutoNum type="arabicPeriod"/>
            </a:pPr>
            <a:r>
              <a:rPr lang="en-US" sz="2800" dirty="0"/>
              <a:t>Bag-of-words</a:t>
            </a:r>
          </a:p>
        </p:txBody>
      </p:sp>
      <p:sp>
        <p:nvSpPr>
          <p:cNvPr id="10" name="TextBox 9">
            <a:extLst>
              <a:ext uri="{FF2B5EF4-FFF2-40B4-BE49-F238E27FC236}">
                <a16:creationId xmlns:a16="http://schemas.microsoft.com/office/drawing/2014/main" id="{58D5017D-99E8-B5CD-B245-B385D2B0F0E9}"/>
              </a:ext>
            </a:extLst>
          </p:cNvPr>
          <p:cNvSpPr txBox="1"/>
          <p:nvPr/>
        </p:nvSpPr>
        <p:spPr>
          <a:xfrm>
            <a:off x="6635578" y="4501630"/>
            <a:ext cx="5208850" cy="2031325"/>
          </a:xfrm>
          <a:prstGeom prst="rect">
            <a:avLst/>
          </a:prstGeom>
          <a:noFill/>
        </p:spPr>
        <p:txBody>
          <a:bodyPr wrap="square">
            <a:spAutoFit/>
          </a:bodyPr>
          <a:lstStyle/>
          <a:p>
            <a:pPr algn="l"/>
            <a:r>
              <a:rPr lang="en-US" dirty="0">
                <a:effectLst/>
              </a:rPr>
              <a:t>{'back': 2, '</a:t>
            </a:r>
            <a:r>
              <a:rPr lang="en-US" dirty="0" err="1">
                <a:effectLst/>
              </a:rPr>
              <a:t>china</a:t>
            </a:r>
            <a:r>
              <a:rPr lang="en-US" dirty="0">
                <a:effectLst/>
              </a:rPr>
              <a:t>': 2, 'fake': 1, 'news': 1, '</a:t>
            </a:r>
            <a:r>
              <a:rPr lang="en-US" dirty="0" err="1">
                <a:effectLst/>
              </a:rPr>
              <a:t>nytimes</a:t>
            </a:r>
            <a:r>
              <a:rPr lang="en-US" dirty="0">
                <a:effectLst/>
              </a:rPr>
              <a:t>': 1, 'tracing': 1, 'coronavirus': 1, 'origin': 1, '</a:t>
            </a:r>
            <a:r>
              <a:rPr lang="en-US" dirty="0" err="1">
                <a:effectLst/>
              </a:rPr>
              <a:t>europe</a:t>
            </a:r>
            <a:r>
              <a:rPr lang="en-US" dirty="0">
                <a:effectLst/>
              </a:rPr>
              <a:t>': 1, 'first': 1, '</a:t>
            </a:r>
            <a:r>
              <a:rPr lang="en-US" dirty="0" err="1">
                <a:effectLst/>
              </a:rPr>
              <a:t>fakenews</a:t>
            </a:r>
            <a:r>
              <a:rPr lang="en-US" dirty="0">
                <a:effectLst/>
              </a:rPr>
              <a:t>': 1, 'wonder': 1, 'failing': 1, 'new': 1, '</a:t>
            </a:r>
            <a:r>
              <a:rPr lang="en-US" dirty="0" err="1">
                <a:effectLst/>
              </a:rPr>
              <a:t>york</a:t>
            </a:r>
            <a:r>
              <a:rPr lang="en-US" dirty="0">
                <a:effectLst/>
              </a:rPr>
              <a:t>': 1, 'time': 1, 'got': 1, 'one': 1, 'named': 1, 'source': 1, 'recently': 1, 'thrown': 1, 'like': 1, 'dog': 1, 'obviously': 1, 'want': 1, 'sad': 1}</a:t>
            </a:r>
            <a:br>
              <a:rPr lang="en-US" b="0" i="0" dirty="0">
                <a:effectLst/>
              </a:rPr>
            </a:br>
            <a:endParaRPr lang="en-US" b="0" i="0" dirty="0">
              <a:effectLst/>
            </a:endParaRPr>
          </a:p>
        </p:txBody>
      </p:sp>
      <p:sp>
        <p:nvSpPr>
          <p:cNvPr id="12" name="TextBox 11">
            <a:extLst>
              <a:ext uri="{FF2B5EF4-FFF2-40B4-BE49-F238E27FC236}">
                <a16:creationId xmlns:a16="http://schemas.microsoft.com/office/drawing/2014/main" id="{294EAB01-6FD1-D648-D483-F48A14E85702}"/>
              </a:ext>
            </a:extLst>
          </p:cNvPr>
          <p:cNvSpPr txBox="1"/>
          <p:nvPr/>
        </p:nvSpPr>
        <p:spPr>
          <a:xfrm>
            <a:off x="1071949" y="1213685"/>
            <a:ext cx="5563629" cy="2862322"/>
          </a:xfrm>
          <a:prstGeom prst="rect">
            <a:avLst/>
          </a:prstGeom>
          <a:noFill/>
        </p:spPr>
        <p:txBody>
          <a:bodyPr wrap="square">
            <a:spAutoFit/>
          </a:bodyPr>
          <a:lstStyle/>
          <a:p>
            <a:pPr marL="285750" indent="-285750">
              <a:buFont typeface="Arial" panose="020B0604020202020204" pitchFamily="34" charset="0"/>
              <a:buChar char="•"/>
            </a:pPr>
            <a:r>
              <a:rPr lang="en-US" sz="2000" dirty="0"/>
              <a:t>The Bag-of-Words model is one of the simplest forms of text representation. Imagine dumping all the words from a text into a bag. </a:t>
            </a:r>
          </a:p>
          <a:p>
            <a:pPr marL="285750" indent="-285750">
              <a:buFont typeface="Arial" panose="020B0604020202020204" pitchFamily="34" charset="0"/>
              <a:buChar char="•"/>
            </a:pPr>
            <a:r>
              <a:rPr lang="en-US" sz="2000" dirty="0"/>
              <a:t>In </a:t>
            </a:r>
            <a:r>
              <a:rPr lang="en-US" sz="2000" dirty="0" err="1"/>
              <a:t>BoW</a:t>
            </a:r>
            <a:r>
              <a:rPr lang="en-US" sz="2000" dirty="0"/>
              <a:t>, the order of words is ignored; what matters is the frequency of each word in the text. </a:t>
            </a:r>
          </a:p>
          <a:p>
            <a:pPr marL="285750" indent="-285750">
              <a:buFont typeface="Arial" panose="020B0604020202020204" pitchFamily="34" charset="0"/>
              <a:buChar char="•"/>
            </a:pPr>
            <a:r>
              <a:rPr lang="en-US" sz="2000" dirty="0"/>
              <a:t>The main advantage of </a:t>
            </a:r>
            <a:r>
              <a:rPr lang="en-US" sz="2000" dirty="0" err="1"/>
              <a:t>BoW</a:t>
            </a:r>
            <a:r>
              <a:rPr lang="en-US" sz="2000" dirty="0"/>
              <a:t> is its simplicity and ease of understanding. </a:t>
            </a:r>
          </a:p>
          <a:p>
            <a:pPr marL="285750" indent="-285750">
              <a:buFont typeface="Arial" panose="020B0604020202020204" pitchFamily="34" charset="0"/>
              <a:buChar char="•"/>
            </a:pPr>
            <a:r>
              <a:rPr lang="en-US" sz="2000" dirty="0"/>
              <a:t>E.g., word frequency analysis</a:t>
            </a:r>
          </a:p>
        </p:txBody>
      </p:sp>
    </p:spTree>
    <p:extLst>
      <p:ext uri="{BB962C8B-B14F-4D97-AF65-F5344CB8AC3E}">
        <p14:creationId xmlns:p14="http://schemas.microsoft.com/office/powerpoint/2010/main" val="263044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B85997-90AD-65EB-39B5-3EE9A458B8BD}"/>
              </a:ext>
            </a:extLst>
          </p:cNvPr>
          <p:cNvSpPr txBox="1"/>
          <p:nvPr/>
        </p:nvSpPr>
        <p:spPr>
          <a:xfrm>
            <a:off x="712576" y="4627606"/>
            <a:ext cx="5033794" cy="1200329"/>
          </a:xfrm>
          <a:prstGeom prst="rect">
            <a:avLst/>
          </a:prstGeom>
          <a:noFill/>
        </p:spPr>
        <p:txBody>
          <a:bodyPr wrap="square">
            <a:spAutoFit/>
          </a:bodyPr>
          <a:lstStyle/>
          <a:p>
            <a:pPr algn="l"/>
            <a:r>
              <a:rPr lang="en-US" dirty="0"/>
              <a:t>1. "The quick brown fox jumps over the lazy dog",</a:t>
            </a:r>
          </a:p>
          <a:p>
            <a:pPr algn="l"/>
            <a:r>
              <a:rPr lang="en-US" dirty="0"/>
              <a:t>2.  "Never jump over the lazy dog quickly",</a:t>
            </a:r>
          </a:p>
          <a:p>
            <a:pPr algn="l"/>
            <a:r>
              <a:rPr lang="en-US" dirty="0"/>
              <a:t>3.  "Bright vixens jump; dozy fowl quack", </a:t>
            </a:r>
          </a:p>
          <a:p>
            <a:pPr algn="l"/>
            <a:r>
              <a:rPr lang="en-US" dirty="0"/>
              <a:t>4. "Quick wafting zephyrs vex bold Jim"</a:t>
            </a:r>
          </a:p>
        </p:txBody>
      </p:sp>
      <p:cxnSp>
        <p:nvCxnSpPr>
          <p:cNvPr id="6" name="Straight Arrow Connector 5">
            <a:extLst>
              <a:ext uri="{FF2B5EF4-FFF2-40B4-BE49-F238E27FC236}">
                <a16:creationId xmlns:a16="http://schemas.microsoft.com/office/drawing/2014/main" id="{27DBF259-DB8B-CE13-DC29-98B734F4BCA1}"/>
              </a:ext>
            </a:extLst>
          </p:cNvPr>
          <p:cNvCxnSpPr/>
          <p:nvPr/>
        </p:nvCxnSpPr>
        <p:spPr>
          <a:xfrm>
            <a:off x="5523700" y="5276335"/>
            <a:ext cx="864743"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1D2E11-1389-4B2E-49FD-FE53D4AB5817}"/>
              </a:ext>
            </a:extLst>
          </p:cNvPr>
          <p:cNvSpPr txBox="1"/>
          <p:nvPr/>
        </p:nvSpPr>
        <p:spPr>
          <a:xfrm>
            <a:off x="712575" y="511063"/>
            <a:ext cx="10184025" cy="1200329"/>
          </a:xfrm>
          <a:prstGeom prst="rect">
            <a:avLst/>
          </a:prstGeom>
          <a:noFill/>
        </p:spPr>
        <p:txBody>
          <a:bodyPr wrap="square">
            <a:spAutoFit/>
          </a:bodyPr>
          <a:lstStyle/>
          <a:p>
            <a:r>
              <a:rPr lang="en-US" sz="3600" dirty="0">
                <a:latin typeface="+mj-lt"/>
              </a:rPr>
              <a:t>2. TF-IDF (Term Frequency Inverse Document Frequency)</a:t>
            </a:r>
          </a:p>
          <a:p>
            <a:endParaRPr lang="en-US" sz="3600" dirty="0">
              <a:latin typeface="+mj-lt"/>
            </a:endParaRPr>
          </a:p>
        </p:txBody>
      </p:sp>
      <p:sp>
        <p:nvSpPr>
          <p:cNvPr id="10" name="TextBox 9">
            <a:extLst>
              <a:ext uri="{FF2B5EF4-FFF2-40B4-BE49-F238E27FC236}">
                <a16:creationId xmlns:a16="http://schemas.microsoft.com/office/drawing/2014/main" id="{58D5017D-99E8-B5CD-B245-B385D2B0F0E9}"/>
              </a:ext>
            </a:extLst>
          </p:cNvPr>
          <p:cNvSpPr txBox="1"/>
          <p:nvPr/>
        </p:nvSpPr>
        <p:spPr>
          <a:xfrm>
            <a:off x="7084538" y="3673498"/>
            <a:ext cx="5208850" cy="3108543"/>
          </a:xfrm>
          <a:prstGeom prst="rect">
            <a:avLst/>
          </a:prstGeom>
          <a:noFill/>
        </p:spPr>
        <p:txBody>
          <a:bodyPr wrap="square">
            <a:spAutoFit/>
          </a:bodyPr>
          <a:lstStyle/>
          <a:p>
            <a:pPr algn="l"/>
            <a:r>
              <a:rPr lang="en-US" sz="1400" dirty="0"/>
              <a:t>[{'the': 1.3862943611198906,</a:t>
            </a:r>
          </a:p>
          <a:p>
            <a:pPr algn="l"/>
            <a:r>
              <a:rPr lang="en-US" sz="1400" dirty="0"/>
              <a:t>  'quick': 0.6931471805599453,</a:t>
            </a:r>
          </a:p>
          <a:p>
            <a:pPr algn="l"/>
            <a:r>
              <a:rPr lang="en-US" sz="1400" dirty="0"/>
              <a:t>  'brown': 1.3862943611198906,</a:t>
            </a:r>
          </a:p>
          <a:p>
            <a:pPr algn="l"/>
            <a:r>
              <a:rPr lang="en-US" sz="1400" dirty="0"/>
              <a:t>  'fox': 1.3862943611198906,</a:t>
            </a:r>
          </a:p>
          <a:p>
            <a:pPr algn="l"/>
            <a:r>
              <a:rPr lang="en-US" sz="1400" dirty="0"/>
              <a:t>  'jumps': 1.3862943611198906,</a:t>
            </a:r>
          </a:p>
          <a:p>
            <a:pPr algn="l"/>
            <a:r>
              <a:rPr lang="en-US" sz="1400" dirty="0"/>
              <a:t>  'over': 0.6931471805599453,</a:t>
            </a:r>
          </a:p>
          <a:p>
            <a:pPr algn="l"/>
            <a:r>
              <a:rPr lang="en-US" sz="1400" dirty="0"/>
              <a:t>  'lazy': 0.6931471805599453,</a:t>
            </a:r>
          </a:p>
          <a:p>
            <a:pPr algn="l"/>
            <a:r>
              <a:rPr lang="en-US" sz="1400" dirty="0"/>
              <a:t>  'dog': 0.6931471805599453},</a:t>
            </a:r>
          </a:p>
          <a:p>
            <a:pPr algn="l"/>
            <a:r>
              <a:rPr lang="en-US" sz="1400" dirty="0"/>
              <a:t> {'never': 1.3862943611198906,</a:t>
            </a:r>
          </a:p>
          <a:p>
            <a:pPr algn="l"/>
            <a:r>
              <a:rPr lang="en-US" sz="1400" dirty="0"/>
              <a:t>  'jump': 1.3862943611198906,</a:t>
            </a:r>
          </a:p>
          <a:p>
            <a:pPr algn="l"/>
            <a:r>
              <a:rPr lang="en-US" sz="1400" dirty="0"/>
              <a:t>  'over': 0.6931471805599453,</a:t>
            </a:r>
          </a:p>
          <a:p>
            <a:pPr algn="l"/>
            <a:r>
              <a:rPr lang="en-US" sz="1400" dirty="0"/>
              <a:t>  'the': 0.6931471805599453,</a:t>
            </a:r>
          </a:p>
          <a:p>
            <a:pPr algn="l"/>
            <a:r>
              <a:rPr lang="en-US" sz="1400" dirty="0"/>
              <a:t>  'lazy': 0.6931471805599453,</a:t>
            </a:r>
          </a:p>
          <a:p>
            <a:pPr algn="l"/>
            <a:r>
              <a:rPr lang="en-US" sz="1400" dirty="0"/>
              <a:t>….</a:t>
            </a:r>
          </a:p>
        </p:txBody>
      </p:sp>
      <p:sp>
        <p:nvSpPr>
          <p:cNvPr id="9" name="TextBox 8">
            <a:extLst>
              <a:ext uri="{FF2B5EF4-FFF2-40B4-BE49-F238E27FC236}">
                <a16:creationId xmlns:a16="http://schemas.microsoft.com/office/drawing/2014/main" id="{845660DD-24AC-E426-7A30-93F326DA0B62}"/>
              </a:ext>
            </a:extLst>
          </p:cNvPr>
          <p:cNvSpPr txBox="1"/>
          <p:nvPr/>
        </p:nvSpPr>
        <p:spPr>
          <a:xfrm>
            <a:off x="638433" y="1674151"/>
            <a:ext cx="6098058" cy="2585323"/>
          </a:xfrm>
          <a:prstGeom prst="rect">
            <a:avLst/>
          </a:prstGeom>
          <a:noFill/>
        </p:spPr>
        <p:txBody>
          <a:bodyPr wrap="square">
            <a:spAutoFit/>
          </a:bodyPr>
          <a:lstStyle/>
          <a:p>
            <a:pPr marL="285750" indent="-285750">
              <a:buFont typeface="Arial" panose="020B0604020202020204" pitchFamily="34" charset="0"/>
              <a:buChar char="•"/>
            </a:pPr>
            <a:r>
              <a:rPr lang="en-US" dirty="0"/>
              <a:t>TF-IDF takes into account how unique these words are to the documents.</a:t>
            </a:r>
          </a:p>
          <a:p>
            <a:pPr marL="285750" indent="-285750">
              <a:buFont typeface="Arial" panose="020B0604020202020204" pitchFamily="34" charset="0"/>
              <a:buChar char="•"/>
            </a:pPr>
            <a:r>
              <a:rPr lang="en-US" dirty="0"/>
              <a:t>The </a:t>
            </a:r>
            <a:r>
              <a:rPr lang="en-US" b="1" dirty="0"/>
              <a:t>TF </a:t>
            </a:r>
            <a:r>
              <a:rPr lang="en-US" dirty="0"/>
              <a:t>(Term Frequency) part measures how often a term occurs in a document.</a:t>
            </a:r>
          </a:p>
          <a:p>
            <a:pPr marL="285750" indent="-285750">
              <a:buFont typeface="Arial" panose="020B0604020202020204" pitchFamily="34" charset="0"/>
              <a:buChar char="•"/>
            </a:pPr>
            <a:r>
              <a:rPr lang="en-US" dirty="0"/>
              <a:t>The </a:t>
            </a:r>
            <a:r>
              <a:rPr lang="en-US" b="1" dirty="0"/>
              <a:t>IDF</a:t>
            </a:r>
            <a:r>
              <a:rPr lang="en-US" dirty="0"/>
              <a:t> (Inverse Document Frequency): what fraction of documents does the word occur in? </a:t>
            </a:r>
          </a:p>
          <a:p>
            <a:pPr marL="285750" indent="-285750">
              <a:buFont typeface="Arial" panose="020B0604020202020204" pitchFamily="34" charset="0"/>
              <a:buChar char="•"/>
            </a:pPr>
            <a:r>
              <a:rPr lang="en-US" dirty="0"/>
              <a:t>Multiplying TF by IDF results in the TF-IDF score of a word for a particular document, with higher scores indicating greater importance.</a:t>
            </a:r>
          </a:p>
        </p:txBody>
      </p:sp>
    </p:spTree>
    <p:extLst>
      <p:ext uri="{BB962C8B-B14F-4D97-AF65-F5344CB8AC3E}">
        <p14:creationId xmlns:p14="http://schemas.microsoft.com/office/powerpoint/2010/main" val="13423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1D2E11-1389-4B2E-49FD-FE53D4AB5817}"/>
              </a:ext>
            </a:extLst>
          </p:cNvPr>
          <p:cNvSpPr txBox="1"/>
          <p:nvPr/>
        </p:nvSpPr>
        <p:spPr>
          <a:xfrm>
            <a:off x="509376" y="711272"/>
            <a:ext cx="6098058" cy="646331"/>
          </a:xfrm>
          <a:prstGeom prst="rect">
            <a:avLst/>
          </a:prstGeom>
          <a:noFill/>
        </p:spPr>
        <p:txBody>
          <a:bodyPr wrap="square">
            <a:spAutoFit/>
          </a:bodyPr>
          <a:lstStyle/>
          <a:p>
            <a:r>
              <a:rPr lang="en-US" sz="3600" dirty="0">
                <a:latin typeface="+mj-lt"/>
              </a:rPr>
              <a:t>2. TF-IDF of Trump; month by month</a:t>
            </a:r>
          </a:p>
        </p:txBody>
      </p:sp>
      <p:pic>
        <p:nvPicPr>
          <p:cNvPr id="13" name="Picture 12">
            <a:extLst>
              <a:ext uri="{FF2B5EF4-FFF2-40B4-BE49-F238E27FC236}">
                <a16:creationId xmlns:a16="http://schemas.microsoft.com/office/drawing/2014/main" id="{7D6828AD-F509-F988-17FF-78DF9954468D}"/>
              </a:ext>
            </a:extLst>
          </p:cNvPr>
          <p:cNvPicPr>
            <a:picLocks noChangeAspect="1"/>
          </p:cNvPicPr>
          <p:nvPr/>
        </p:nvPicPr>
        <p:blipFill>
          <a:blip r:embed="rId2"/>
          <a:stretch>
            <a:fillRect/>
          </a:stretch>
        </p:blipFill>
        <p:spPr>
          <a:xfrm>
            <a:off x="0" y="3711478"/>
            <a:ext cx="12297857" cy="2235973"/>
          </a:xfrm>
          <a:prstGeom prst="rect">
            <a:avLst/>
          </a:prstGeom>
        </p:spPr>
      </p:pic>
      <p:sp>
        <p:nvSpPr>
          <p:cNvPr id="15" name="TextBox 14">
            <a:extLst>
              <a:ext uri="{FF2B5EF4-FFF2-40B4-BE49-F238E27FC236}">
                <a16:creationId xmlns:a16="http://schemas.microsoft.com/office/drawing/2014/main" id="{07291172-15A9-16D3-9C92-C0B55DD469BD}"/>
              </a:ext>
            </a:extLst>
          </p:cNvPr>
          <p:cNvSpPr txBox="1"/>
          <p:nvPr/>
        </p:nvSpPr>
        <p:spPr>
          <a:xfrm>
            <a:off x="684577" y="1403154"/>
            <a:ext cx="6154056" cy="1631216"/>
          </a:xfrm>
          <a:prstGeom prst="rect">
            <a:avLst/>
          </a:prstGeom>
          <a:noFill/>
        </p:spPr>
        <p:txBody>
          <a:bodyPr wrap="square">
            <a:spAutoFit/>
          </a:bodyPr>
          <a:lstStyle/>
          <a:p>
            <a:pPr marL="285750" indent="-285750">
              <a:buFont typeface="Arial" panose="020B0604020202020204" pitchFamily="34" charset="0"/>
              <a:buChar char="•"/>
            </a:pPr>
            <a:r>
              <a:rPr lang="en-US" sz="2000" dirty="0"/>
              <a:t>While simple, TF-IDF is often enough to give an inductive overview of a set of documents. </a:t>
            </a:r>
          </a:p>
          <a:p>
            <a:pPr marL="285750" indent="-285750">
              <a:buFont typeface="Arial" panose="020B0604020202020204" pitchFamily="34" charset="0"/>
              <a:buChar char="•"/>
            </a:pPr>
            <a:r>
              <a:rPr lang="en-US" sz="2000" dirty="0"/>
              <a:t>What words are most typical of a certain document?</a:t>
            </a:r>
          </a:p>
          <a:p>
            <a:pPr marL="285750" indent="-285750">
              <a:buFont typeface="Arial" panose="020B0604020202020204" pitchFamily="34" charset="0"/>
              <a:buChar char="•"/>
            </a:pPr>
            <a:r>
              <a:rPr lang="en-US" sz="2000" dirty="0"/>
              <a:t>For instance, what Trump talked about month by month:</a:t>
            </a:r>
          </a:p>
        </p:txBody>
      </p:sp>
    </p:spTree>
    <p:extLst>
      <p:ext uri="{BB962C8B-B14F-4D97-AF65-F5344CB8AC3E}">
        <p14:creationId xmlns:p14="http://schemas.microsoft.com/office/powerpoint/2010/main" val="3554105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A1D2E11-1389-4B2E-49FD-FE53D4AB5817}"/>
              </a:ext>
            </a:extLst>
          </p:cNvPr>
          <p:cNvSpPr txBox="1"/>
          <p:nvPr/>
        </p:nvSpPr>
        <p:spPr>
          <a:xfrm>
            <a:off x="712576" y="511063"/>
            <a:ext cx="6098058" cy="1200329"/>
          </a:xfrm>
          <a:prstGeom prst="rect">
            <a:avLst/>
          </a:prstGeom>
          <a:noFill/>
        </p:spPr>
        <p:txBody>
          <a:bodyPr wrap="square">
            <a:spAutoFit/>
          </a:bodyPr>
          <a:lstStyle/>
          <a:p>
            <a:r>
              <a:rPr lang="en-US" sz="3600" dirty="0">
                <a:latin typeface="+mj-lt"/>
              </a:rPr>
              <a:t>3. Word embeddings</a:t>
            </a:r>
          </a:p>
          <a:p>
            <a:endParaRPr lang="en-US" sz="3600" dirty="0">
              <a:latin typeface="+mj-lt"/>
            </a:endParaRPr>
          </a:p>
        </p:txBody>
      </p:sp>
      <p:pic>
        <p:nvPicPr>
          <p:cNvPr id="1026" name="Picture 2" descr="Understanding Word Embeddings: From Word2Vec to Count Vectors">
            <a:extLst>
              <a:ext uri="{FF2B5EF4-FFF2-40B4-BE49-F238E27FC236}">
                <a16:creationId xmlns:a16="http://schemas.microsoft.com/office/drawing/2014/main" id="{AEB67D3C-4D32-C450-1F12-343439EF5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280" y="3561227"/>
            <a:ext cx="9415849" cy="3296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D7D069-F6F0-8C3C-83B0-83B8CC6DEBE6}"/>
              </a:ext>
            </a:extLst>
          </p:cNvPr>
          <p:cNvSpPr txBox="1"/>
          <p:nvPr/>
        </p:nvSpPr>
        <p:spPr>
          <a:xfrm>
            <a:off x="840260" y="1142004"/>
            <a:ext cx="1091994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More advanced technique. Words are mapped to vectors of real numbers in a high-dimensional space. Techniques like </a:t>
            </a:r>
            <a:r>
              <a:rPr lang="en-US" b="1" dirty="0"/>
              <a:t>Word2Vec</a:t>
            </a:r>
            <a:r>
              <a:rPr lang="en-US" dirty="0"/>
              <a:t> or </a:t>
            </a:r>
            <a:r>
              <a:rPr lang="en-US" b="1" dirty="0" err="1"/>
              <a:t>GloVe</a:t>
            </a:r>
            <a:r>
              <a:rPr lang="en-US" dirty="0"/>
              <a:t> analyze words within their context, capturing semantic relationships and nuances. </a:t>
            </a:r>
          </a:p>
          <a:p>
            <a:pPr marL="285750" indent="-285750">
              <a:buFont typeface="Arial" panose="020B0604020202020204" pitchFamily="34" charset="0"/>
              <a:buChar char="•"/>
            </a:pPr>
            <a:r>
              <a:rPr lang="en-US" dirty="0"/>
              <a:t>For instance, 'king' and 'queen' will be closer in the vector space than 'king' and 'apple’. </a:t>
            </a:r>
          </a:p>
          <a:p>
            <a:pPr marL="285750" indent="-285750">
              <a:buFont typeface="Arial" panose="020B0604020202020204" pitchFamily="34" charset="0"/>
              <a:buChar char="•"/>
            </a:pPr>
            <a:r>
              <a:rPr lang="en-US" dirty="0"/>
              <a:t>Allows doing math with language! </a:t>
            </a:r>
            <a:r>
              <a:rPr lang="en-US" i="1" dirty="0"/>
              <a:t>King + woman = queen</a:t>
            </a:r>
          </a:p>
          <a:p>
            <a:pPr marL="285750" indent="-285750">
              <a:buFont typeface="Arial" panose="020B0604020202020204" pitchFamily="34" charset="0"/>
              <a:buChar char="•"/>
            </a:pPr>
            <a:r>
              <a:rPr lang="en-US" dirty="0"/>
              <a:t>The advantage of word embeddings is that they capture the semantic meaning that </a:t>
            </a:r>
            <a:r>
              <a:rPr lang="en-US" dirty="0" err="1"/>
              <a:t>BoW</a:t>
            </a:r>
            <a:r>
              <a:rPr lang="en-US" dirty="0"/>
              <a:t> and TF-IDF miss. Excellent for tasks requiring a deep understanding of language, like sentiment analysis or machine translation. The downside is that they require a lot of data to train.</a:t>
            </a:r>
          </a:p>
          <a:p>
            <a:endParaRPr lang="en-US" dirty="0"/>
          </a:p>
          <a:p>
            <a:endParaRPr lang="en-US" dirty="0"/>
          </a:p>
        </p:txBody>
      </p:sp>
    </p:spTree>
    <p:extLst>
      <p:ext uri="{BB962C8B-B14F-4D97-AF65-F5344CB8AC3E}">
        <p14:creationId xmlns:p14="http://schemas.microsoft.com/office/powerpoint/2010/main" val="3982385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eometry of Culture: Analyzing the Meanings of Class through Word  Embeddings - Austin C. Kozlowski, Matt Taddy, James A. Evans, 2019">
            <a:extLst>
              <a:ext uri="{FF2B5EF4-FFF2-40B4-BE49-F238E27FC236}">
                <a16:creationId xmlns:a16="http://schemas.microsoft.com/office/drawing/2014/main" id="{76113241-6995-8611-17B4-B67C1C311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99" y="0"/>
            <a:ext cx="51704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Geometry of Culture: Analyzing the Meanings of Class through Word  Embeddings - Austin C. Kozlowski, Matt Taddy, James A. Evans, 2019">
            <a:extLst>
              <a:ext uri="{FF2B5EF4-FFF2-40B4-BE49-F238E27FC236}">
                <a16:creationId xmlns:a16="http://schemas.microsoft.com/office/drawing/2014/main" id="{D8B42000-4FFE-4926-8182-3C47767B9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371" y="957944"/>
            <a:ext cx="4833030" cy="437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21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9BB31-42E4-EC45-5BDB-B29F622C46DA}"/>
              </a:ext>
            </a:extLst>
          </p:cNvPr>
          <p:cNvSpPr>
            <a:spLocks noGrp="1"/>
          </p:cNvSpPr>
          <p:nvPr>
            <p:ph type="title"/>
          </p:nvPr>
        </p:nvSpPr>
        <p:spPr/>
        <p:txBody>
          <a:bodyPr>
            <a:normAutofit/>
          </a:bodyPr>
          <a:lstStyle/>
          <a:p>
            <a:r>
              <a:rPr lang="en-US" dirty="0"/>
              <a:t>this will be in the workshop!</a:t>
            </a:r>
          </a:p>
        </p:txBody>
      </p:sp>
      <p:sp>
        <p:nvSpPr>
          <p:cNvPr id="5" name="Content Placeholder 4">
            <a:extLst>
              <a:ext uri="{FF2B5EF4-FFF2-40B4-BE49-F238E27FC236}">
                <a16:creationId xmlns:a16="http://schemas.microsoft.com/office/drawing/2014/main" id="{A923FA99-4F37-A326-CF28-7764A1231CDA}"/>
              </a:ext>
            </a:extLst>
          </p:cNvPr>
          <p:cNvSpPr>
            <a:spLocks noGrp="1"/>
          </p:cNvSpPr>
          <p:nvPr>
            <p:ph idx="1"/>
          </p:nvPr>
        </p:nvSpPr>
        <p:spPr/>
        <p:txBody>
          <a:bodyPr/>
          <a:lstStyle/>
          <a:p>
            <a:r>
              <a:rPr lang="en-US" dirty="0"/>
              <a:t>I will present various data analyses of </a:t>
            </a:r>
            <a:r>
              <a:rPr lang="en-US" b="1" dirty="0"/>
              <a:t>Trump’s tweets </a:t>
            </a:r>
            <a:r>
              <a:rPr lang="en-US" dirty="0"/>
              <a:t>in this lecture</a:t>
            </a:r>
          </a:p>
          <a:p>
            <a:r>
              <a:rPr lang="en-US" dirty="0"/>
              <a:t>But I haven’t done proper preprocessing</a:t>
            </a:r>
          </a:p>
          <a:p>
            <a:endParaRPr lang="en-US" dirty="0"/>
          </a:p>
          <a:p>
            <a:r>
              <a:rPr lang="en-US" dirty="0"/>
              <a:t>Your job in the workshop will be to fix the preprocessing!</a:t>
            </a:r>
          </a:p>
          <a:p>
            <a:endParaRPr lang="en-US" dirty="0"/>
          </a:p>
        </p:txBody>
      </p:sp>
      <p:pic>
        <p:nvPicPr>
          <p:cNvPr id="6" name="Picture 5">
            <a:extLst>
              <a:ext uri="{FF2B5EF4-FFF2-40B4-BE49-F238E27FC236}">
                <a16:creationId xmlns:a16="http://schemas.microsoft.com/office/drawing/2014/main" id="{959F8E09-BD8E-A0FB-2FEF-BCD339BC6084}"/>
              </a:ext>
            </a:extLst>
          </p:cNvPr>
          <p:cNvPicPr>
            <a:picLocks noChangeAspect="1"/>
          </p:cNvPicPr>
          <p:nvPr/>
        </p:nvPicPr>
        <p:blipFill>
          <a:blip r:embed="rId3"/>
          <a:stretch>
            <a:fillRect/>
          </a:stretch>
        </p:blipFill>
        <p:spPr>
          <a:xfrm>
            <a:off x="287252" y="4337750"/>
            <a:ext cx="11349577" cy="1839213"/>
          </a:xfrm>
          <a:prstGeom prst="rect">
            <a:avLst/>
          </a:prstGeom>
        </p:spPr>
      </p:pic>
    </p:spTree>
    <p:extLst>
      <p:ext uri="{BB962C8B-B14F-4D97-AF65-F5344CB8AC3E}">
        <p14:creationId xmlns:p14="http://schemas.microsoft.com/office/powerpoint/2010/main" val="212265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3785652"/>
          </a:xfrm>
          <a:prstGeom prst="rect">
            <a:avLst/>
          </a:prstGeom>
          <a:noFill/>
        </p:spPr>
        <p:txBody>
          <a:bodyPr wrap="square" rtlCol="0">
            <a:spAutoFit/>
          </a:bodyPr>
          <a:lstStyle/>
          <a:p>
            <a:pPr marL="457200" indent="-457200">
              <a:buAutoNum type="arabicPeriod"/>
            </a:pPr>
            <a:r>
              <a:rPr lang="en-US" sz="2000" dirty="0"/>
              <a:t>Situating NLP in text analysis </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highlight>
                  <a:srgbClr val="FFFF00"/>
                </a:highlight>
              </a:rPr>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80032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CBFF50-106A-A2D1-11E4-88007610B8E8}"/>
              </a:ext>
            </a:extLst>
          </p:cNvPr>
          <p:cNvSpPr txBox="1"/>
          <p:nvPr/>
        </p:nvSpPr>
        <p:spPr>
          <a:xfrm>
            <a:off x="291662" y="526004"/>
            <a:ext cx="6098058" cy="523220"/>
          </a:xfrm>
          <a:prstGeom prst="rect">
            <a:avLst/>
          </a:prstGeom>
          <a:noFill/>
        </p:spPr>
        <p:txBody>
          <a:bodyPr wrap="square">
            <a:spAutoFit/>
          </a:bodyPr>
          <a:lstStyle/>
          <a:p>
            <a:r>
              <a:rPr lang="en-US" sz="2800" dirty="0">
                <a:highlight>
                  <a:srgbClr val="FFFF00"/>
                </a:highlight>
              </a:rPr>
              <a:t>Sentiment analysis</a:t>
            </a:r>
          </a:p>
        </p:txBody>
      </p:sp>
      <p:sp>
        <p:nvSpPr>
          <p:cNvPr id="6" name="TextBox 5">
            <a:extLst>
              <a:ext uri="{FF2B5EF4-FFF2-40B4-BE49-F238E27FC236}">
                <a16:creationId xmlns:a16="http://schemas.microsoft.com/office/drawing/2014/main" id="{8B9A02A3-EEED-72BD-53BC-C39D5226BCA0}"/>
              </a:ext>
            </a:extLst>
          </p:cNvPr>
          <p:cNvSpPr txBox="1"/>
          <p:nvPr/>
        </p:nvSpPr>
        <p:spPr>
          <a:xfrm>
            <a:off x="441559" y="2546344"/>
            <a:ext cx="6574971" cy="3785652"/>
          </a:xfrm>
          <a:prstGeom prst="rect">
            <a:avLst/>
          </a:prstGeom>
          <a:noFill/>
        </p:spPr>
        <p:txBody>
          <a:bodyPr wrap="square">
            <a:spAutoFit/>
          </a:bodyPr>
          <a:lstStyle/>
          <a:p>
            <a:r>
              <a:rPr lang="en-US" sz="2000" dirty="0"/>
              <a:t>Approaches for sentiment analysis:</a:t>
            </a:r>
          </a:p>
          <a:p>
            <a:pPr marL="285750" indent="-285750">
              <a:buFont typeface="Arial" panose="020B0604020202020204" pitchFamily="34" charset="0"/>
              <a:buChar char="•"/>
            </a:pPr>
            <a:r>
              <a:rPr lang="en-US" sz="2000" dirty="0"/>
              <a:t>Lexicon-based</a:t>
            </a:r>
          </a:p>
          <a:p>
            <a:pPr marL="285750" indent="-285750">
              <a:buFont typeface="Arial" panose="020B0604020202020204" pitchFamily="34" charset="0"/>
              <a:buChar char="•"/>
            </a:pPr>
            <a:r>
              <a:rPr lang="en-US" sz="2000" dirty="0"/>
              <a:t>Rule-based</a:t>
            </a:r>
          </a:p>
          <a:p>
            <a:pPr marL="285750" indent="-285750">
              <a:buFont typeface="Arial" panose="020B0604020202020204" pitchFamily="34" charset="0"/>
              <a:buChar char="•"/>
            </a:pPr>
            <a:r>
              <a:rPr lang="en-US" sz="2000" dirty="0"/>
              <a:t>Machine learning-based</a:t>
            </a:r>
          </a:p>
          <a:p>
            <a:pPr marL="285750" indent="-285750">
              <a:buFont typeface="Arial" panose="020B0604020202020204" pitchFamily="34" charset="0"/>
              <a:buChar char="•"/>
            </a:pPr>
            <a:r>
              <a:rPr lang="en-US" sz="2000" dirty="0"/>
              <a:t>Deep learning </a:t>
            </a:r>
          </a:p>
          <a:p>
            <a:endParaRPr lang="en-US" sz="2000" dirty="0"/>
          </a:p>
          <a:p>
            <a:r>
              <a:rPr lang="en-US" sz="2000" b="1" dirty="0"/>
              <a:t>Sentiment analysis tools and libraries</a:t>
            </a:r>
            <a:r>
              <a:rPr lang="en-US" sz="2000" dirty="0"/>
              <a:t>: </a:t>
            </a:r>
          </a:p>
          <a:p>
            <a:r>
              <a:rPr lang="en-US" sz="2000" dirty="0"/>
              <a:t>Vader, </a:t>
            </a:r>
            <a:r>
              <a:rPr lang="en-US" sz="2000" dirty="0" err="1"/>
              <a:t>nltk</a:t>
            </a:r>
            <a:r>
              <a:rPr lang="en-US" sz="2000" dirty="0"/>
              <a:t>, </a:t>
            </a:r>
            <a:r>
              <a:rPr lang="en-US" sz="2000" dirty="0" err="1"/>
              <a:t>textblob</a:t>
            </a:r>
            <a:r>
              <a:rPr lang="en-US" sz="2000" dirty="0"/>
              <a:t>, Stanford, Hugging Face transformers.</a:t>
            </a:r>
          </a:p>
          <a:p>
            <a:endParaRPr lang="en-US" sz="2000" dirty="0"/>
          </a:p>
          <a:p>
            <a:r>
              <a:rPr lang="en-US" sz="2000" dirty="0"/>
              <a:t>Fine-tuning pre-trained models on specific datasets</a:t>
            </a:r>
          </a:p>
          <a:p>
            <a:endParaRPr lang="en-US" sz="2000" dirty="0"/>
          </a:p>
          <a:p>
            <a:endParaRPr lang="en-US" sz="2000" dirty="0"/>
          </a:p>
        </p:txBody>
      </p:sp>
      <p:sp>
        <p:nvSpPr>
          <p:cNvPr id="11" name="TextBox 10">
            <a:extLst>
              <a:ext uri="{FF2B5EF4-FFF2-40B4-BE49-F238E27FC236}">
                <a16:creationId xmlns:a16="http://schemas.microsoft.com/office/drawing/2014/main" id="{AC739ECC-81DC-DE19-3C5A-06747D5877EA}"/>
              </a:ext>
            </a:extLst>
          </p:cNvPr>
          <p:cNvSpPr txBox="1"/>
          <p:nvPr/>
        </p:nvSpPr>
        <p:spPr>
          <a:xfrm>
            <a:off x="291662" y="1228174"/>
            <a:ext cx="6096000" cy="1015663"/>
          </a:xfrm>
          <a:prstGeom prst="rect">
            <a:avLst/>
          </a:prstGeom>
          <a:noFill/>
        </p:spPr>
        <p:txBody>
          <a:bodyPr wrap="square">
            <a:spAutoFit/>
          </a:bodyPr>
          <a:lstStyle/>
          <a:p>
            <a:r>
              <a:rPr lang="en-US" sz="2000" dirty="0"/>
              <a:t>Find emotional tone, aimed at understanding the attitudes, opinions, and emotions expressed within an online mention or text.</a:t>
            </a:r>
          </a:p>
        </p:txBody>
      </p:sp>
      <p:pic>
        <p:nvPicPr>
          <p:cNvPr id="2052" name="Picture 4" descr="Stylized face screaming man, newspaper Stock Vector by ©TonTonic 43888763">
            <a:extLst>
              <a:ext uri="{FF2B5EF4-FFF2-40B4-BE49-F238E27FC236}">
                <a16:creationId xmlns:a16="http://schemas.microsoft.com/office/drawing/2014/main" id="{1901EF1C-7193-4CB7-A2FA-B68CFE4714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41"/>
          <a:stretch/>
        </p:blipFill>
        <p:spPr bwMode="auto">
          <a:xfrm>
            <a:off x="6923314" y="-60096"/>
            <a:ext cx="67824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290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F5EBFB-4FD3-0F59-B3F4-EF8F050A4B87}"/>
              </a:ext>
            </a:extLst>
          </p:cNvPr>
          <p:cNvSpPr>
            <a:spLocks noGrp="1"/>
          </p:cNvSpPr>
          <p:nvPr>
            <p:ph idx="1"/>
          </p:nvPr>
        </p:nvSpPr>
        <p:spPr>
          <a:xfrm>
            <a:off x="838201" y="940253"/>
            <a:ext cx="8726714" cy="5504090"/>
          </a:xfrm>
        </p:spPr>
        <p:txBody>
          <a:bodyPr>
            <a:normAutofit/>
          </a:bodyPr>
          <a:lstStyle/>
          <a:p>
            <a:pPr marL="0" marR="0" indent="0">
              <a:spcBef>
                <a:spcPts val="0"/>
              </a:spcBef>
              <a:spcAft>
                <a:spcPts val="0"/>
              </a:spcAft>
              <a:buNone/>
            </a:pPr>
            <a:r>
              <a:rPr lang="en-US" sz="3200" b="1" dirty="0">
                <a:effectLst/>
                <a:ea typeface="Times New Roman" panose="02020603050405020304" pitchFamily="18" charset="0"/>
                <a:cs typeface="Calibri" panose="020F0502020204030204" pitchFamily="34" charset="0"/>
              </a:rPr>
              <a:t>Rule-based approach</a:t>
            </a:r>
          </a:p>
          <a:p>
            <a:pPr marL="0" marR="0" indent="0">
              <a:spcBef>
                <a:spcPts val="0"/>
              </a:spcBef>
              <a:spcAft>
                <a:spcPts val="0"/>
              </a:spcAft>
              <a:buNone/>
            </a:pPr>
            <a:r>
              <a:rPr lang="en-US" sz="1600" dirty="0">
                <a:effectLst/>
                <a:ea typeface="Times New Roman" panose="02020603050405020304" pitchFamily="18" charset="0"/>
                <a:cs typeface="Calibri" panose="020F0502020204030204" pitchFamily="34" charset="0"/>
              </a:rPr>
              <a:t>Includes grammar rules and heuristics.</a:t>
            </a:r>
          </a:p>
          <a:p>
            <a:pPr marL="0" marR="0" indent="0">
              <a:spcBef>
                <a:spcPts val="0"/>
              </a:spcBef>
              <a:spcAft>
                <a:spcPts val="0"/>
              </a:spcAft>
              <a:buNone/>
            </a:pPr>
            <a:endParaRPr lang="en-US" sz="1600" dirty="0">
              <a:effectLst/>
              <a:ea typeface="Times New Roman" panose="02020603050405020304" pitchFamily="18" charset="0"/>
              <a:cs typeface="Calibri" panose="020F0502020204030204" pitchFamily="34" charset="0"/>
            </a:endParaRPr>
          </a:p>
          <a:p>
            <a:pPr marL="0" marR="0" indent="0">
              <a:spcBef>
                <a:spcPts val="0"/>
              </a:spcBef>
              <a:spcAft>
                <a:spcPts val="0"/>
              </a:spcAft>
              <a:buNone/>
            </a:pPr>
            <a:r>
              <a:rPr lang="en-US" sz="1600" dirty="0">
                <a:effectLst/>
                <a:ea typeface="Times New Roman" panose="02020603050405020304" pitchFamily="18" charset="0"/>
                <a:cs typeface="Calibri" panose="020F0502020204030204" pitchFamily="34" charset="0"/>
              </a:rPr>
              <a:t>E.g., VADER (Valence Aware Dictionary and </a:t>
            </a:r>
            <a:r>
              <a:rPr lang="en-US" sz="1600" dirty="0" err="1">
                <a:effectLst/>
                <a:ea typeface="Times New Roman" panose="02020603050405020304" pitchFamily="18" charset="0"/>
                <a:cs typeface="Calibri" panose="020F0502020204030204" pitchFamily="34" charset="0"/>
              </a:rPr>
              <a:t>sEntiment</a:t>
            </a:r>
            <a:r>
              <a:rPr lang="en-US" sz="1600" dirty="0">
                <a:effectLst/>
                <a:ea typeface="Times New Roman" panose="02020603050405020304" pitchFamily="18" charset="0"/>
                <a:cs typeface="Calibri" panose="020F0502020204030204" pitchFamily="34" charset="0"/>
              </a:rPr>
              <a:t> Reasoner)</a:t>
            </a:r>
          </a:p>
          <a:p>
            <a:pPr marL="0" marR="0" lvl="0" indent="0">
              <a:spcBef>
                <a:spcPts val="0"/>
              </a:spcBef>
              <a:spcAft>
                <a:spcPts val="0"/>
              </a:spcAft>
              <a:buSzPts val="1000"/>
              <a:buNone/>
              <a:tabLst>
                <a:tab pos="457200" algn="l"/>
              </a:tabLst>
            </a:pPr>
            <a:endParaRPr lang="en-US" sz="1600" b="1" dirty="0">
              <a:effectLst/>
              <a:ea typeface="Times New Roman" panose="02020603050405020304" pitchFamily="18" charset="0"/>
              <a:cs typeface="Calibri" panose="020F0502020204030204" pitchFamily="34" charset="0"/>
            </a:endParaRP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Intensity modifiers</a:t>
            </a:r>
            <a:r>
              <a:rPr lang="en-US" sz="1600" dirty="0">
                <a:effectLst/>
                <a:ea typeface="Times New Roman" panose="02020603050405020304" pitchFamily="18" charset="0"/>
                <a:cs typeface="Calibri" panose="020F0502020204030204" pitchFamily="34" charset="0"/>
              </a:rPr>
              <a:t>: These amplify or reduce the sentiment score (e.g., "extremely good" vs. "good").</a:t>
            </a: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Conjunctions</a:t>
            </a:r>
            <a:r>
              <a:rPr lang="en-US" sz="1600" dirty="0">
                <a:effectLst/>
                <a:ea typeface="Times New Roman" panose="02020603050405020304" pitchFamily="18" charset="0"/>
                <a:cs typeface="Calibri" panose="020F0502020204030204" pitchFamily="34" charset="0"/>
              </a:rPr>
              <a:t>: VADER adjusts the sentiment score based on conjunctions like "but" which can change the sentiment of a sentence (e.g., "The product is great, but the service is terrible").</a:t>
            </a: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Punctuation</a:t>
            </a:r>
            <a:r>
              <a:rPr lang="en-US" sz="1600" dirty="0">
                <a:effectLst/>
                <a:ea typeface="Times New Roman" panose="02020603050405020304" pitchFamily="18" charset="0"/>
                <a:cs typeface="Calibri" panose="020F0502020204030204" pitchFamily="34" charset="0"/>
              </a:rPr>
              <a:t>: The presence of an exclamation mark can increase the sentiment intensity.</a:t>
            </a: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Capitalization</a:t>
            </a:r>
            <a:r>
              <a:rPr lang="en-US" sz="1600" dirty="0">
                <a:effectLst/>
                <a:ea typeface="Times New Roman" panose="02020603050405020304" pitchFamily="18" charset="0"/>
                <a:cs typeface="Calibri" panose="020F0502020204030204" pitchFamily="34" charset="0"/>
              </a:rPr>
              <a:t>: If a word is in all caps, it may indicate increased sentiment intensity (e.g., "GREAT" vs. "great").</a:t>
            </a: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Emojis and Emoticons</a:t>
            </a:r>
            <a:r>
              <a:rPr lang="en-US" sz="1600" dirty="0">
                <a:effectLst/>
                <a:ea typeface="Times New Roman" panose="02020603050405020304" pitchFamily="18" charset="0"/>
                <a:cs typeface="Calibri" panose="020F0502020204030204" pitchFamily="34" charset="0"/>
              </a:rPr>
              <a:t>: These are often included in the lexicon with their sentiment score, given their prevalence in social media.</a:t>
            </a:r>
          </a:p>
          <a:p>
            <a:pPr>
              <a:spcBef>
                <a:spcPts val="0"/>
              </a:spcBef>
              <a:buSzPts val="1000"/>
              <a:tabLst>
                <a:tab pos="457200" algn="l"/>
              </a:tabLst>
            </a:pPr>
            <a:r>
              <a:rPr lang="en-US" sz="1600" b="1" dirty="0">
                <a:effectLst/>
                <a:ea typeface="Times New Roman" panose="02020603050405020304" pitchFamily="18" charset="0"/>
                <a:cs typeface="Calibri" panose="020F0502020204030204" pitchFamily="34" charset="0"/>
              </a:rPr>
              <a:t>Negations</a:t>
            </a:r>
            <a:r>
              <a:rPr lang="en-US" sz="1600" dirty="0">
                <a:effectLst/>
                <a:ea typeface="Times New Roman" panose="02020603050405020304" pitchFamily="18" charset="0"/>
                <a:cs typeface="Calibri" panose="020F0502020204030204" pitchFamily="34" charset="0"/>
              </a:rPr>
              <a:t>: VADER effectively handles negations, flipping the sentiment of the words that follow (e.g., "not good").</a:t>
            </a:r>
          </a:p>
          <a:p>
            <a:pPr marL="342900" marR="0" lvl="0" indent="-342900">
              <a:spcBef>
                <a:spcPts val="0"/>
              </a:spcBef>
              <a:spcAft>
                <a:spcPts val="0"/>
              </a:spcAft>
              <a:buSzPts val="1000"/>
              <a:buFont typeface="Symbol" pitchFamily="2" charset="2"/>
              <a:buChar char=""/>
              <a:tabLst>
                <a:tab pos="457200" algn="l"/>
              </a:tabLst>
            </a:pPr>
            <a:endParaRPr lang="en-US" sz="1600" dirty="0">
              <a:effectLst/>
              <a:ea typeface="Times New Roman" panose="02020603050405020304" pitchFamily="18" charset="0"/>
              <a:cs typeface="Calibri" panose="020F0502020204030204" pitchFamily="34" charset="0"/>
            </a:endParaRPr>
          </a:p>
          <a:p>
            <a:pPr marL="0" marR="0" lvl="0" indent="0">
              <a:spcBef>
                <a:spcPts val="0"/>
              </a:spcBef>
              <a:spcAft>
                <a:spcPts val="0"/>
              </a:spcAft>
              <a:buSzPts val="1000"/>
              <a:buNone/>
              <a:tabLst>
                <a:tab pos="457200" algn="l"/>
              </a:tabLst>
            </a:pPr>
            <a:r>
              <a:rPr lang="en-US" sz="1600" dirty="0">
                <a:effectLst/>
                <a:ea typeface="Times New Roman" panose="02020603050405020304" pitchFamily="18" charset="0"/>
                <a:cs typeface="Calibri" panose="020F0502020204030204" pitchFamily="34" charset="0"/>
              </a:rPr>
              <a:t>VADER works pretty well… for </a:t>
            </a:r>
            <a:r>
              <a:rPr lang="en-US" sz="1600" dirty="0">
                <a:ea typeface="Times New Roman" panose="02020603050405020304" pitchFamily="18" charset="0"/>
                <a:cs typeface="Calibri" panose="020F0502020204030204" pitchFamily="34" charset="0"/>
              </a:rPr>
              <a:t>being so simple</a:t>
            </a:r>
            <a:r>
              <a:rPr lang="en-US" sz="1600" dirty="0">
                <a:effectLst/>
                <a:ea typeface="Times New Roman" panose="02020603050405020304" pitchFamily="18" charset="0"/>
                <a:cs typeface="Calibri" panose="020F0502020204030204" pitchFamily="34" charset="0"/>
              </a:rPr>
              <a:t>. </a:t>
            </a:r>
          </a:p>
          <a:p>
            <a:endParaRPr lang="en-US" sz="1600" dirty="0">
              <a:cs typeface="Calibri" panose="020F0502020204030204" pitchFamily="34" charset="0"/>
            </a:endParaRPr>
          </a:p>
          <a:p>
            <a:endParaRPr lang="en-US" sz="1600" dirty="0">
              <a:cs typeface="Calibri" panose="020F0502020204030204" pitchFamily="34" charset="0"/>
            </a:endParaRPr>
          </a:p>
        </p:txBody>
      </p:sp>
      <p:pic>
        <p:nvPicPr>
          <p:cNvPr id="3074" name="Picture 2" descr="Darth Vader Talking Action Figure – Star Wars | shopDisney">
            <a:extLst>
              <a:ext uri="{FF2B5EF4-FFF2-40B4-BE49-F238E27FC236}">
                <a16:creationId xmlns:a16="http://schemas.microsoft.com/office/drawing/2014/main" id="{15E3EE86-BE09-1C94-F72A-49A816097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028" y="1121229"/>
            <a:ext cx="2307771" cy="230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74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D8C65-265E-0319-9C68-95B42F4B85AC}"/>
              </a:ext>
            </a:extLst>
          </p:cNvPr>
          <p:cNvSpPr txBox="1"/>
          <p:nvPr/>
        </p:nvSpPr>
        <p:spPr>
          <a:xfrm>
            <a:off x="364358" y="566678"/>
            <a:ext cx="8229601" cy="5724644"/>
          </a:xfrm>
          <a:prstGeom prst="rect">
            <a:avLst/>
          </a:prstGeom>
          <a:noFill/>
        </p:spPr>
        <p:txBody>
          <a:bodyPr wrap="square">
            <a:spAutoFit/>
          </a:bodyPr>
          <a:lstStyle/>
          <a:p>
            <a:pPr marL="0" marR="0">
              <a:spcBef>
                <a:spcPts val="0"/>
              </a:spcBef>
              <a:spcAft>
                <a:spcPts val="0"/>
              </a:spcAft>
            </a:pPr>
            <a:r>
              <a:rPr lang="en-US" sz="2400" b="1" dirty="0">
                <a:effectLst/>
                <a:latin typeface="Rockwell" panose="02060603020205020403" pitchFamily="18" charset="77"/>
                <a:ea typeface="Times New Roman" panose="02020603050405020304" pitchFamily="18" charset="0"/>
                <a:cs typeface="Calibri" panose="020F0502020204030204" pitchFamily="34" charset="0"/>
              </a:rPr>
              <a:t>Machine Learning Approach</a:t>
            </a:r>
            <a:endParaRPr lang="en-US" sz="2400" dirty="0">
              <a:effectLst/>
              <a:latin typeface="Rockwell" panose="02060603020205020403" pitchFamily="18" charset="77"/>
              <a:ea typeface="Times New Roman" panose="02020603050405020304" pitchFamily="18" charset="0"/>
              <a:cs typeface="Calibri" panose="020F0502020204030204" pitchFamily="34" charset="0"/>
            </a:endParaRPr>
          </a:p>
          <a:p>
            <a:pPr marL="0" marR="0">
              <a:spcBef>
                <a:spcPts val="0"/>
              </a:spcBef>
              <a:spcAft>
                <a:spcPts val="0"/>
              </a:spcAft>
            </a:pPr>
            <a:r>
              <a:rPr lang="en-US" dirty="0">
                <a:effectLst/>
                <a:latin typeface="Rockwell" panose="02060603020205020403" pitchFamily="18" charset="77"/>
                <a:ea typeface="Times New Roman" panose="02020603050405020304" pitchFamily="18" charset="0"/>
                <a:cs typeface="Calibri" panose="020F0502020204030204" pitchFamily="34" charset="0"/>
              </a:rPr>
              <a:t>The machine learning approach to sentiment analysis involves training classifiers using labeled data. Common algorithms include Naive Bayes, Logistic Regression, Support Vector Machines (SVM), and Random Forests.</a:t>
            </a:r>
          </a:p>
          <a:p>
            <a:pPr marL="0" marR="0">
              <a:spcBef>
                <a:spcPts val="0"/>
              </a:spcBef>
              <a:spcAft>
                <a:spcPts val="0"/>
              </a:spcAft>
            </a:pPr>
            <a:r>
              <a:rPr lang="en-US" dirty="0">
                <a:effectLst/>
                <a:latin typeface="Rockwell" panose="02060603020205020403" pitchFamily="18" charset="77"/>
                <a:ea typeface="Times New Roman" panose="02020603050405020304" pitchFamily="18" charset="0"/>
                <a:cs typeface="Calibri" panose="020F0502020204030204" pitchFamily="34" charset="0"/>
              </a:rPr>
              <a:t> </a:t>
            </a:r>
          </a:p>
          <a:p>
            <a:pPr marL="342900" marR="0" lvl="0" indent="-342900">
              <a:spcBef>
                <a:spcPts val="0"/>
              </a:spcBef>
              <a:spcAft>
                <a:spcPts val="0"/>
              </a:spcAft>
              <a:buSzPts val="1000"/>
              <a:buFont typeface="Symbol" pitchFamily="2" charset="2"/>
              <a:buChar char=""/>
              <a:tabLst>
                <a:tab pos="457200" algn="l"/>
              </a:tabLst>
            </a:pPr>
            <a:r>
              <a:rPr lang="en-US" b="1" dirty="0">
                <a:effectLst/>
                <a:latin typeface="Rockwell" panose="02060603020205020403" pitchFamily="18" charset="77"/>
                <a:ea typeface="Times New Roman" panose="02020603050405020304" pitchFamily="18" charset="0"/>
                <a:cs typeface="Calibri" panose="020F0502020204030204" pitchFamily="34" charset="0"/>
              </a:rPr>
              <a:t>Upsides</a:t>
            </a:r>
            <a:r>
              <a:rPr lang="en-US" dirty="0">
                <a:effectLst/>
                <a:latin typeface="Rockwell" panose="02060603020205020403" pitchFamily="18" charset="77"/>
                <a:ea typeface="Times New Roman" panose="02020603050405020304" pitchFamily="18" charset="0"/>
                <a:cs typeface="Calibri" panose="020F0502020204030204" pitchFamily="34" charset="0"/>
              </a:rPr>
              <a:t>:</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Accuracy: With sufficient training data, machine learning models can achieve high accuracy.</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Feature Learning: These models can automatically learn which features (words or phrases) are most predictive of sentiment.</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Scalability: Once trained, they can quickly analyze large volumes of text.</a:t>
            </a:r>
          </a:p>
          <a:p>
            <a:pPr marL="742950" marR="0" lvl="1" indent="-285750">
              <a:spcBef>
                <a:spcPts val="0"/>
              </a:spcBef>
              <a:spcAft>
                <a:spcPts val="0"/>
              </a:spcAft>
              <a:buSzPts val="1000"/>
              <a:buFont typeface="Symbol" pitchFamily="2" charset="2"/>
              <a:buChar char=""/>
              <a:tabLst>
                <a:tab pos="914400" algn="l"/>
              </a:tabLst>
            </a:pPr>
            <a:endParaRPr lang="en-US" dirty="0">
              <a:effectLst/>
              <a:latin typeface="Rockwell" panose="02060603020205020403" pitchFamily="18" charset="77"/>
              <a:ea typeface="Times New Roman" panose="02020603050405020304" pitchFamily="18" charset="0"/>
              <a:cs typeface="Calibri" panose="020F0502020204030204" pitchFamily="34" charset="0"/>
            </a:endParaRPr>
          </a:p>
          <a:p>
            <a:pPr marL="342900" marR="0" lvl="0" indent="-342900">
              <a:spcBef>
                <a:spcPts val="0"/>
              </a:spcBef>
              <a:spcAft>
                <a:spcPts val="0"/>
              </a:spcAft>
              <a:buSzPts val="1000"/>
              <a:buFont typeface="Symbol" pitchFamily="2" charset="2"/>
              <a:buChar char=""/>
              <a:tabLst>
                <a:tab pos="457200" algn="l"/>
              </a:tabLst>
            </a:pPr>
            <a:r>
              <a:rPr lang="en-US" b="1" dirty="0">
                <a:effectLst/>
                <a:latin typeface="Rockwell" panose="02060603020205020403" pitchFamily="18" charset="77"/>
                <a:ea typeface="Times New Roman" panose="02020603050405020304" pitchFamily="18" charset="0"/>
                <a:cs typeface="Calibri" panose="020F0502020204030204" pitchFamily="34" charset="0"/>
              </a:rPr>
              <a:t>Downsides</a:t>
            </a:r>
            <a:r>
              <a:rPr lang="en-US" dirty="0">
                <a:effectLst/>
                <a:latin typeface="Rockwell" panose="02060603020205020403" pitchFamily="18" charset="77"/>
                <a:ea typeface="Times New Roman" panose="02020603050405020304" pitchFamily="18" charset="0"/>
                <a:cs typeface="Calibri" panose="020F0502020204030204" pitchFamily="34" charset="0"/>
              </a:rPr>
              <a:t>:</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Data Dependency: Performance is heavily dependent on the quantity and quality of the labeled training data.</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Feature Engineering: Requires careful feature engineering to capture relevant aspects of the text.</a:t>
            </a:r>
          </a:p>
          <a:p>
            <a:pPr marL="742950" marR="0" lvl="1" indent="-285750">
              <a:spcBef>
                <a:spcPts val="0"/>
              </a:spcBef>
              <a:spcAft>
                <a:spcPts val="0"/>
              </a:spcAft>
              <a:buSzPts val="1000"/>
              <a:buFont typeface="Symbol" pitchFamily="2" charset="2"/>
              <a:buChar char=""/>
              <a:tabLst>
                <a:tab pos="914400" algn="l"/>
              </a:tabLst>
            </a:pPr>
            <a:r>
              <a:rPr lang="en-US" dirty="0">
                <a:effectLst/>
                <a:latin typeface="Rockwell" panose="02060603020205020403" pitchFamily="18" charset="77"/>
                <a:ea typeface="Times New Roman" panose="02020603050405020304" pitchFamily="18" charset="0"/>
                <a:cs typeface="Calibri" panose="020F0502020204030204" pitchFamily="34" charset="0"/>
              </a:rPr>
              <a:t>Model Complexity: Some models can become quite complex and may require extensive computational resources.</a:t>
            </a:r>
          </a:p>
        </p:txBody>
      </p:sp>
      <p:pic>
        <p:nvPicPr>
          <p:cNvPr id="4098" name="Picture 2" descr="Machine learning in industry | ATRIA Innovation">
            <a:extLst>
              <a:ext uri="{FF2B5EF4-FFF2-40B4-BE49-F238E27FC236}">
                <a16:creationId xmlns:a16="http://schemas.microsoft.com/office/drawing/2014/main" id="{C59B8063-6997-662F-3E6F-C461DC8B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5514" y="1158411"/>
            <a:ext cx="6860042" cy="4725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828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DD8C65-265E-0319-9C68-95B42F4B85AC}"/>
              </a:ext>
            </a:extLst>
          </p:cNvPr>
          <p:cNvSpPr txBox="1"/>
          <p:nvPr/>
        </p:nvSpPr>
        <p:spPr>
          <a:xfrm>
            <a:off x="675665" y="366623"/>
            <a:ext cx="8229601" cy="6124754"/>
          </a:xfrm>
          <a:prstGeom prst="rect">
            <a:avLst/>
          </a:prstGeom>
          <a:noFill/>
        </p:spPr>
        <p:txBody>
          <a:bodyPr wrap="square">
            <a:spAutoFit/>
          </a:bodyPr>
          <a:lstStyle/>
          <a:p>
            <a:pPr marL="0" marR="0">
              <a:spcBef>
                <a:spcPts val="0"/>
              </a:spcBef>
              <a:spcAft>
                <a:spcPts val="0"/>
              </a:spcAft>
            </a:pPr>
            <a:r>
              <a:rPr lang="en-US" sz="3200" b="1" dirty="0">
                <a:effectLst/>
                <a:ea typeface="Times New Roman" panose="02020603050405020304" pitchFamily="18" charset="0"/>
                <a:cs typeface="Calibri" panose="020F0502020204030204" pitchFamily="34" charset="0"/>
              </a:rPr>
              <a:t>Deep Learning Approach</a:t>
            </a:r>
            <a:endParaRPr lang="en-US" sz="3200" dirty="0">
              <a:effectLst/>
              <a:ea typeface="Times New Roman" panose="02020603050405020304" pitchFamily="18" charset="0"/>
              <a:cs typeface="Calibri" panose="020F0502020204030204" pitchFamily="34" charset="0"/>
            </a:endParaRPr>
          </a:p>
          <a:p>
            <a:pPr marL="0" marR="0">
              <a:spcBef>
                <a:spcPts val="0"/>
              </a:spcBef>
              <a:spcAft>
                <a:spcPts val="0"/>
              </a:spcAft>
            </a:pPr>
            <a:r>
              <a:rPr lang="en-US" dirty="0">
                <a:effectLst/>
                <a:ea typeface="Times New Roman" panose="02020603050405020304" pitchFamily="18" charset="0"/>
                <a:cs typeface="Calibri" panose="020F0502020204030204" pitchFamily="34" charset="0"/>
              </a:rPr>
              <a:t>Deep learning for sentiment analysis usually involves neural networks like Convolutional Neural Networks (CNNs) or Recurrent Neural Networks (RNNs), including Long Short-Term Memory networks (LSTMs), and more recently, transformer models like BERT and GPT.</a:t>
            </a:r>
          </a:p>
          <a:p>
            <a:pPr marL="0" marR="0">
              <a:spcBef>
                <a:spcPts val="0"/>
              </a:spcBef>
              <a:spcAft>
                <a:spcPts val="0"/>
              </a:spcAft>
            </a:pPr>
            <a:endParaRPr lang="en-US" dirty="0">
              <a:effectLst/>
              <a:ea typeface="Times New Roman" panose="02020603050405020304" pitchFamily="18" charset="0"/>
              <a:cs typeface="Calibri" panose="020F0502020204030204" pitchFamily="34" charset="0"/>
            </a:endParaRPr>
          </a:p>
          <a:p>
            <a:pPr marL="342900" marR="0" lvl="0" indent="-342900">
              <a:spcBef>
                <a:spcPts val="0"/>
              </a:spcBef>
              <a:spcAft>
                <a:spcPts val="0"/>
              </a:spcAft>
              <a:buSzPts val="1000"/>
              <a:buFont typeface="Symbol" pitchFamily="2" charset="2"/>
              <a:buChar char=""/>
              <a:tabLst>
                <a:tab pos="457200" algn="l"/>
              </a:tabLst>
            </a:pPr>
            <a:r>
              <a:rPr lang="en-US" b="1" dirty="0">
                <a:effectLst/>
                <a:ea typeface="Times New Roman" panose="02020603050405020304" pitchFamily="18" charset="0"/>
                <a:cs typeface="Calibri" panose="020F0502020204030204" pitchFamily="34" charset="0"/>
              </a:rPr>
              <a:t>Upsides</a:t>
            </a:r>
            <a:r>
              <a:rPr lang="en-US" dirty="0">
                <a:effectLst/>
                <a:ea typeface="Times New Roman" panose="02020603050405020304" pitchFamily="18" charset="0"/>
                <a:cs typeface="Calibri" panose="020F0502020204030204" pitchFamily="34" charset="0"/>
              </a:rPr>
              <a:t>:</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Contextual Understanding: These models are particularly good at understanding context and the sequence of words in text.</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State-of-the-Art Performance: They often outperform traditional machine learning models, especially on complex tasks.</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Transfer Learning: Pretrained models like BERT can be fine-tuned with smaller datasets to perform well on specific tasks.</a:t>
            </a:r>
          </a:p>
          <a:p>
            <a:pPr marL="742950" marR="0" lvl="1" indent="-285750">
              <a:spcBef>
                <a:spcPts val="0"/>
              </a:spcBef>
              <a:spcAft>
                <a:spcPts val="0"/>
              </a:spcAft>
              <a:buSzPts val="1000"/>
              <a:buFont typeface="Symbol" pitchFamily="2" charset="2"/>
              <a:buChar char=""/>
              <a:tabLst>
                <a:tab pos="914400" algn="l"/>
              </a:tabLst>
            </a:pPr>
            <a:endParaRPr lang="en-US" dirty="0">
              <a:effectLst/>
              <a:ea typeface="Times New Roman" panose="02020603050405020304" pitchFamily="18" charset="0"/>
              <a:cs typeface="Calibri" panose="020F0502020204030204" pitchFamily="34" charset="0"/>
            </a:endParaRPr>
          </a:p>
          <a:p>
            <a:pPr marL="342900" marR="0" lvl="0" indent="-342900">
              <a:spcBef>
                <a:spcPts val="0"/>
              </a:spcBef>
              <a:spcAft>
                <a:spcPts val="0"/>
              </a:spcAft>
              <a:buSzPts val="1000"/>
              <a:buFont typeface="Symbol" pitchFamily="2" charset="2"/>
              <a:buChar char=""/>
              <a:tabLst>
                <a:tab pos="457200" algn="l"/>
              </a:tabLst>
            </a:pPr>
            <a:r>
              <a:rPr lang="en-US" b="1" dirty="0">
                <a:effectLst/>
                <a:ea typeface="Times New Roman" panose="02020603050405020304" pitchFamily="18" charset="0"/>
                <a:cs typeface="Calibri" panose="020F0502020204030204" pitchFamily="34" charset="0"/>
              </a:rPr>
              <a:t>Downsides</a:t>
            </a:r>
            <a:r>
              <a:rPr lang="en-US" dirty="0">
                <a:effectLst/>
                <a:ea typeface="Times New Roman" panose="02020603050405020304" pitchFamily="18" charset="0"/>
                <a:cs typeface="Calibri" panose="020F0502020204030204" pitchFamily="34" charset="0"/>
              </a:rPr>
              <a:t>:</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Computational Cost: Training these models from scratch requires significant computational power and time.</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Black Box: Deep learning models are often criticized for their lack of interpretability.</a:t>
            </a:r>
          </a:p>
          <a:p>
            <a:pPr marL="742950" marR="0" lvl="1" indent="-285750">
              <a:spcBef>
                <a:spcPts val="0"/>
              </a:spcBef>
              <a:spcAft>
                <a:spcPts val="0"/>
              </a:spcAft>
              <a:buSzPts val="1000"/>
              <a:buFont typeface="Symbol" pitchFamily="2" charset="2"/>
              <a:buChar char=""/>
              <a:tabLst>
                <a:tab pos="914400" algn="l"/>
              </a:tabLst>
            </a:pPr>
            <a:r>
              <a:rPr lang="en-US" dirty="0">
                <a:effectLst/>
                <a:ea typeface="Times New Roman" panose="02020603050405020304" pitchFamily="18" charset="0"/>
                <a:cs typeface="Calibri" panose="020F0502020204030204" pitchFamily="34" charset="0"/>
              </a:rPr>
              <a:t>Data Hungry: While transfer learning has mitigated this somewhat, deep learning models still benefit from large amounts of data.</a:t>
            </a:r>
          </a:p>
        </p:txBody>
      </p:sp>
      <p:pic>
        <p:nvPicPr>
          <p:cNvPr id="5122" name="Picture 2" descr="Want to know how Deep Learning works? Here's a quick guide for everyone.">
            <a:extLst>
              <a:ext uri="{FF2B5EF4-FFF2-40B4-BE49-F238E27FC236}">
                <a16:creationId xmlns:a16="http://schemas.microsoft.com/office/drawing/2014/main" id="{F487A2C7-6FB4-DFD7-20E0-C3F3A5970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668657" y="1266198"/>
            <a:ext cx="3915229" cy="260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953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3186DF-1B6A-3C3B-6A46-9E483F1399DA}"/>
              </a:ext>
            </a:extLst>
          </p:cNvPr>
          <p:cNvSpPr txBox="1"/>
          <p:nvPr/>
        </p:nvSpPr>
        <p:spPr>
          <a:xfrm>
            <a:off x="1045027" y="1259175"/>
            <a:ext cx="8418286" cy="4832092"/>
          </a:xfrm>
          <a:prstGeom prst="rect">
            <a:avLst/>
          </a:prstGeom>
          <a:noFill/>
        </p:spPr>
        <p:txBody>
          <a:bodyPr wrap="square">
            <a:spAutoFit/>
          </a:bodyPr>
          <a:lstStyle/>
          <a:p>
            <a:pPr marR="0">
              <a:spcBef>
                <a:spcPts val="0"/>
              </a:spcBef>
              <a:spcAft>
                <a:spcPts val="0"/>
              </a:spcAft>
            </a:pPr>
            <a:r>
              <a:rPr lang="en-US" sz="3200" b="1" dirty="0">
                <a:effectLst/>
                <a:latin typeface="Rockwell" panose="02060603020205020403" pitchFamily="18" charset="77"/>
                <a:ea typeface="Times New Roman" panose="02020603050405020304" pitchFamily="18" charset="0"/>
                <a:cs typeface="Calibri" panose="020F0502020204030204" pitchFamily="34" charset="0"/>
              </a:rPr>
              <a:t>How do you choose?</a:t>
            </a:r>
          </a:p>
          <a:p>
            <a:pPr marL="342900" marR="0" indent="-342900">
              <a:spcBef>
                <a:spcPts val="0"/>
              </a:spcBef>
              <a:spcAft>
                <a:spcPts val="0"/>
              </a:spcAft>
              <a:buFont typeface="Arial" panose="020B0604020202020204" pitchFamily="34" charset="0"/>
              <a:buChar char="•"/>
            </a:pPr>
            <a:r>
              <a:rPr lang="en-US" sz="2400" dirty="0">
                <a:effectLst/>
                <a:latin typeface="Rockwell" panose="02060603020205020403" pitchFamily="18" charset="77"/>
                <a:ea typeface="Times New Roman" panose="02020603050405020304" pitchFamily="18" charset="0"/>
                <a:cs typeface="Calibri" panose="020F0502020204030204" pitchFamily="34" charset="0"/>
              </a:rPr>
              <a:t>Overall, the choice between these approaches often comes down to a </a:t>
            </a:r>
            <a:r>
              <a:rPr lang="en-US" sz="2400" b="1" dirty="0">
                <a:effectLst/>
                <a:latin typeface="Rockwell" panose="02060603020205020403" pitchFamily="18" charset="77"/>
                <a:ea typeface="Times New Roman" panose="02020603050405020304" pitchFamily="18" charset="0"/>
                <a:cs typeface="Calibri" panose="020F0502020204030204" pitchFamily="34" charset="0"/>
              </a:rPr>
              <a:t>trade-off between accuracy, interpretability, and computational efficiency</a:t>
            </a:r>
            <a:r>
              <a:rPr lang="en-US" sz="2400" dirty="0">
                <a:effectLst/>
                <a:latin typeface="Rockwell" panose="02060603020205020403" pitchFamily="18" charset="77"/>
                <a:ea typeface="Times New Roman" panose="02020603050405020304" pitchFamily="18" charset="0"/>
                <a:cs typeface="Calibri" panose="020F0502020204030204" pitchFamily="34" charset="0"/>
              </a:rPr>
              <a:t>.</a:t>
            </a:r>
          </a:p>
          <a:p>
            <a:pPr marL="342900" marR="0" indent="-342900">
              <a:spcBef>
                <a:spcPts val="0"/>
              </a:spcBef>
              <a:spcAft>
                <a:spcPts val="0"/>
              </a:spcAft>
              <a:buFont typeface="Arial" panose="020B0604020202020204" pitchFamily="34" charset="0"/>
              <a:buChar char="•"/>
            </a:pPr>
            <a:r>
              <a:rPr lang="en-US" sz="2400" dirty="0">
                <a:effectLst/>
                <a:latin typeface="Rockwell" panose="02060603020205020403" pitchFamily="18" charset="77"/>
                <a:ea typeface="Times New Roman" panose="02020603050405020304" pitchFamily="18" charset="0"/>
                <a:cs typeface="Calibri" panose="020F0502020204030204" pitchFamily="34" charset="0"/>
              </a:rPr>
              <a:t> Lexicon-based methods are fast and interpretable but less accurate. </a:t>
            </a:r>
          </a:p>
          <a:p>
            <a:pPr marL="342900" marR="0" indent="-342900">
              <a:spcBef>
                <a:spcPts val="0"/>
              </a:spcBef>
              <a:spcAft>
                <a:spcPts val="0"/>
              </a:spcAft>
              <a:buFont typeface="Arial" panose="020B0604020202020204" pitchFamily="34" charset="0"/>
              <a:buChar char="•"/>
            </a:pPr>
            <a:r>
              <a:rPr lang="en-US" sz="2400" dirty="0">
                <a:effectLst/>
                <a:latin typeface="Rockwell" panose="02060603020205020403" pitchFamily="18" charset="77"/>
                <a:ea typeface="Times New Roman" panose="02020603050405020304" pitchFamily="18" charset="0"/>
                <a:cs typeface="Calibri" panose="020F0502020204030204" pitchFamily="34" charset="0"/>
              </a:rPr>
              <a:t>Machine learning strikes a balance but requires careful feature engineering and sufficient labeled data.</a:t>
            </a:r>
          </a:p>
          <a:p>
            <a:pPr marL="342900" marR="0" indent="-342900">
              <a:spcBef>
                <a:spcPts val="0"/>
              </a:spcBef>
              <a:spcAft>
                <a:spcPts val="0"/>
              </a:spcAft>
              <a:buFont typeface="Arial" panose="020B0604020202020204" pitchFamily="34" charset="0"/>
              <a:buChar char="•"/>
            </a:pPr>
            <a:r>
              <a:rPr lang="en-US" sz="2400" dirty="0">
                <a:effectLst/>
                <a:latin typeface="Rockwell" panose="02060603020205020403" pitchFamily="18" charset="77"/>
                <a:ea typeface="Times New Roman" panose="02020603050405020304" pitchFamily="18" charset="0"/>
                <a:cs typeface="Calibri" panose="020F0502020204030204" pitchFamily="34" charset="0"/>
              </a:rPr>
              <a:t> Deep learning offers high accuracy and can handle a wide range of complex linguistic features but at the cost of computational resources and often interpretability.</a:t>
            </a:r>
          </a:p>
          <a:p>
            <a:pPr marL="571500" marR="0" indent="-571500">
              <a:spcBef>
                <a:spcPts val="0"/>
              </a:spcBef>
              <a:spcAft>
                <a:spcPts val="0"/>
              </a:spcAft>
              <a:buFont typeface="Arial" panose="020B0604020202020204" pitchFamily="34" charset="0"/>
              <a:buChar char="•"/>
            </a:pPr>
            <a:endParaRPr lang="en-US" sz="3600" b="1" dirty="0">
              <a:effectLst/>
              <a:latin typeface="Rockwell" panose="02060603020205020403" pitchFamily="18" charset="77"/>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26295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2" name="Picture 6" descr="AI generated picture of Darth Vader smiling : r/starwarsmemes">
            <a:extLst>
              <a:ext uri="{FF2B5EF4-FFF2-40B4-BE49-F238E27FC236}">
                <a16:creationId xmlns:a16="http://schemas.microsoft.com/office/drawing/2014/main" id="{27BA5CB0-D229-709D-1EEC-68D60DE4BF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28" r="2" b="2"/>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pic>
        <p:nvPicPr>
          <p:cNvPr id="9220" name="Picture 4" descr="Portrait of happy smiling young prince Darth Vader in space surrounded by  stars by Awwchang and CG Society and Carne Griffiths and James Chr... - AI  Generated Artwork - NightCafe Creator">
            <a:extLst>
              <a:ext uri="{FF2B5EF4-FFF2-40B4-BE49-F238E27FC236}">
                <a16:creationId xmlns:a16="http://schemas.microsoft.com/office/drawing/2014/main" id="{D89B0793-B5A3-45A9-3E0B-18E0C8D53F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82" r="28126" b="3"/>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A9E0D6-3D31-4A6A-F4A2-52FE8AADCCA6}"/>
              </a:ext>
            </a:extLst>
          </p:cNvPr>
          <p:cNvPicPr>
            <a:picLocks noChangeAspect="1"/>
          </p:cNvPicPr>
          <p:nvPr/>
        </p:nvPicPr>
        <p:blipFill>
          <a:blip r:embed="rId5"/>
          <a:stretch>
            <a:fillRect/>
          </a:stretch>
        </p:blipFill>
        <p:spPr>
          <a:xfrm>
            <a:off x="5568043" y="3877253"/>
            <a:ext cx="6769100" cy="3022600"/>
          </a:xfrm>
          <a:prstGeom prst="rect">
            <a:avLst/>
          </a:prstGeom>
        </p:spPr>
      </p:pic>
    </p:spTree>
    <p:extLst>
      <p:ext uri="{BB962C8B-B14F-4D97-AF65-F5344CB8AC3E}">
        <p14:creationId xmlns:p14="http://schemas.microsoft.com/office/powerpoint/2010/main" val="3930216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575E19-A457-41D2-B3D7-D0CAAFF87255}"/>
              </a:ext>
            </a:extLst>
          </p:cNvPr>
          <p:cNvSpPr txBox="1"/>
          <p:nvPr/>
        </p:nvSpPr>
        <p:spPr>
          <a:xfrm>
            <a:off x="986972" y="592477"/>
            <a:ext cx="10159999" cy="5755422"/>
          </a:xfrm>
          <a:prstGeom prst="rect">
            <a:avLst/>
          </a:prstGeom>
          <a:noFill/>
        </p:spPr>
        <p:txBody>
          <a:bodyPr wrap="square">
            <a:spAutoFit/>
          </a:bodyPr>
          <a:lstStyle/>
          <a:p>
            <a:r>
              <a:rPr lang="en-US" sz="1600" b="1" dirty="0"/>
              <a:t>Most Negative</a:t>
            </a:r>
          </a:p>
          <a:p>
            <a:r>
              <a:rPr lang="en-US" sz="1600" dirty="0"/>
              <a:t>['According to press reports, Iran may be planning an assassination, or other attack, against the United States in retaliation for the killing of terrorist leader Soleimani, which was carried out for his planning a future attack, murdering U.S. Troops, and the death &amp;amp; suffering...’, </a:t>
            </a:r>
          </a:p>
          <a:p>
            <a:endParaRPr lang="en-US" sz="1600" dirty="0"/>
          </a:p>
          <a:p>
            <a:r>
              <a:rPr lang="en-US" sz="1600" dirty="0"/>
              <a:t>'It is outrageous that Poisonous Synthetic Heroin Fentanyl comes pouring into the U.S. Postal System from China. We can, and must, END THIS NOW! The Senate should pass the STOP ACT – and firmly STOP this poison from killing our children and destroying our country. No more delay!’, </a:t>
            </a:r>
          </a:p>
          <a:p>
            <a:endParaRPr lang="en-US" sz="1600" dirty="0"/>
          </a:p>
          <a:p>
            <a:r>
              <a:rPr lang="en-US" sz="1600" dirty="0"/>
              <a:t>'Our prayers are with the people of Vienna after yet another vile act of terrorism in Europe. These evil attacks against innocent people must stop. The U.S. stands with Austria, France, and all of Europe in the fight against terrorists, including radical Islamic terrorists.']</a:t>
            </a:r>
          </a:p>
          <a:p>
            <a:endParaRPr lang="en-US" sz="1600" dirty="0"/>
          </a:p>
          <a:p>
            <a:r>
              <a:rPr lang="en-US" sz="1600" b="1" dirty="0"/>
              <a:t> Most positive</a:t>
            </a:r>
          </a:p>
          <a:p>
            <a:r>
              <a:rPr lang="en-US" sz="1600" dirty="0"/>
              <a:t>['Congratulations to Patrick Reed on his great and courageous MASTERS win! When Patrick had his amazing win at Doral 5 years ago, people saw his great talent, and a bright future ahead. Now he is the Masters Champion!’, </a:t>
            </a:r>
          </a:p>
          <a:p>
            <a:endParaRPr lang="en-US" sz="1600" dirty="0"/>
          </a:p>
          <a:p>
            <a:r>
              <a:rPr lang="en-US" sz="1600" dirty="0"/>
              <a:t>'Today, it was my great honor to proudly accept the endorsement of the @NYCPBA! I have deeply and profoundly admired the brave men and women of the #NYPD for my entire life. New York’s Finest are truly the best of the best — I will NEVER let you down! #MAGA https://</a:t>
            </a:r>
            <a:r>
              <a:rPr lang="en-US" sz="1600" dirty="0" err="1"/>
              <a:t>t.co</a:t>
            </a:r>
            <a:r>
              <a:rPr lang="en-US" sz="1600" dirty="0"/>
              <a:t>/o1l5kAx34v’, </a:t>
            </a:r>
          </a:p>
          <a:p>
            <a:endParaRPr lang="en-US" sz="1600" dirty="0"/>
          </a:p>
          <a:p>
            <a:r>
              <a:rPr lang="en-US" sz="1600" dirty="0"/>
              <a:t>'I am a big fan of Drew </a:t>
            </a:r>
            <a:r>
              <a:rPr lang="en-US" sz="1600" dirty="0" err="1"/>
              <a:t>Brees</a:t>
            </a:r>
            <a:r>
              <a:rPr lang="en-US" sz="1600" dirty="0"/>
              <a:t>. I think he’s truly one of the greatest quarterbacks, but he should not have taken back his original stance on honoring our magnificent American Flag. OLD GLORY is to be revered, cherished, and flown high...']</a:t>
            </a:r>
          </a:p>
        </p:txBody>
      </p:sp>
    </p:spTree>
    <p:extLst>
      <p:ext uri="{BB962C8B-B14F-4D97-AF65-F5344CB8AC3E}">
        <p14:creationId xmlns:p14="http://schemas.microsoft.com/office/powerpoint/2010/main" val="892264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B18A13-B6E1-71DF-6DC0-2BBFD12B2B01}"/>
              </a:ext>
            </a:extLst>
          </p:cNvPr>
          <p:cNvPicPr>
            <a:picLocks noGrp="1" noChangeAspect="1"/>
          </p:cNvPicPr>
          <p:nvPr>
            <p:ph idx="1"/>
          </p:nvPr>
        </p:nvPicPr>
        <p:blipFill>
          <a:blip r:embed="rId2"/>
          <a:stretch>
            <a:fillRect/>
          </a:stretch>
        </p:blipFill>
        <p:spPr>
          <a:xfrm>
            <a:off x="1319933" y="778933"/>
            <a:ext cx="9058648" cy="5571067"/>
          </a:xfrm>
          <a:prstGeom prst="rect">
            <a:avLst/>
          </a:prstGeom>
        </p:spPr>
      </p:pic>
    </p:spTree>
    <p:extLst>
      <p:ext uri="{BB962C8B-B14F-4D97-AF65-F5344CB8AC3E}">
        <p14:creationId xmlns:p14="http://schemas.microsoft.com/office/powerpoint/2010/main" val="2174899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053741-E1A6-6EE4-98F7-433EF73E7893}"/>
              </a:ext>
            </a:extLst>
          </p:cNvPr>
          <p:cNvSpPr txBox="1"/>
          <p:nvPr/>
        </p:nvSpPr>
        <p:spPr>
          <a:xfrm>
            <a:off x="1734457" y="2249714"/>
            <a:ext cx="8723086" cy="1077218"/>
          </a:xfrm>
          <a:prstGeom prst="rect">
            <a:avLst/>
          </a:prstGeom>
          <a:noFill/>
        </p:spPr>
        <p:txBody>
          <a:bodyPr wrap="square" rtlCol="0">
            <a:spAutoFit/>
          </a:bodyPr>
          <a:lstStyle/>
          <a:p>
            <a:r>
              <a:rPr lang="en-US" sz="3200" dirty="0"/>
              <a:t>Can you think of some research question that you could use this data to answer?</a:t>
            </a:r>
          </a:p>
        </p:txBody>
      </p:sp>
    </p:spTree>
    <p:extLst>
      <p:ext uri="{BB962C8B-B14F-4D97-AF65-F5344CB8AC3E}">
        <p14:creationId xmlns:p14="http://schemas.microsoft.com/office/powerpoint/2010/main" val="338317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3785652"/>
          </a:xfrm>
          <a:prstGeom prst="rect">
            <a:avLst/>
          </a:prstGeom>
          <a:noFill/>
        </p:spPr>
        <p:txBody>
          <a:bodyPr wrap="square" rtlCol="0">
            <a:spAutoFit/>
          </a:bodyPr>
          <a:lstStyle/>
          <a:p>
            <a:pPr marL="457200" indent="-457200">
              <a:buAutoNum type="arabicPeriod"/>
            </a:pPr>
            <a:r>
              <a:rPr lang="en-US" sz="2000" dirty="0"/>
              <a:t>Situating NLP in text analysis</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347450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3785652"/>
          </a:xfrm>
          <a:prstGeom prst="rect">
            <a:avLst/>
          </a:prstGeom>
          <a:noFill/>
        </p:spPr>
        <p:txBody>
          <a:bodyPr wrap="square" rtlCol="0">
            <a:spAutoFit/>
          </a:bodyPr>
          <a:lstStyle/>
          <a:p>
            <a:pPr marL="457200" indent="-457200">
              <a:buAutoNum type="arabicPeriod"/>
            </a:pPr>
            <a:r>
              <a:rPr lang="en-US" sz="2000" dirty="0"/>
              <a:t>Situating NLP in text analysis 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highlight>
                  <a:srgbClr val="FFFF00"/>
                </a:highlight>
              </a:rPr>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177206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828D-3FE6-5C02-E695-49AABDC46A9D}"/>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BE489D45-3580-F0FC-91FB-741C8FCD7D57}"/>
              </a:ext>
            </a:extLst>
          </p:cNvPr>
          <p:cNvSpPr>
            <a:spLocks noGrp="1"/>
          </p:cNvSpPr>
          <p:nvPr>
            <p:ph idx="1"/>
          </p:nvPr>
        </p:nvSpPr>
        <p:spPr/>
        <p:txBody>
          <a:bodyPr>
            <a:normAutofit/>
          </a:bodyPr>
          <a:lstStyle/>
          <a:p>
            <a:r>
              <a:rPr lang="en-US" dirty="0"/>
              <a:t>Identify themes or topics in large number of documents. </a:t>
            </a:r>
          </a:p>
          <a:p>
            <a:r>
              <a:rPr lang="en-US" dirty="0"/>
              <a:t>By analyzing the co-occurrence patterns of words in documents, topic models can infer the presence of underlying topics. Each document is assumed to be a mixture of these topics, and the goal of topic modeling is to uncover this mixture and the words that are most likely to be associated with each of the topics.</a:t>
            </a:r>
          </a:p>
          <a:p>
            <a:r>
              <a:rPr lang="en-US" dirty="0"/>
              <a:t>Useful for summary, and for discourse analysis</a:t>
            </a:r>
          </a:p>
          <a:p>
            <a:pPr marL="0" indent="0">
              <a:buNone/>
            </a:pPr>
            <a:endParaRPr lang="en-US" dirty="0"/>
          </a:p>
        </p:txBody>
      </p:sp>
    </p:spTree>
    <p:extLst>
      <p:ext uri="{BB962C8B-B14F-4D97-AF65-F5344CB8AC3E}">
        <p14:creationId xmlns:p14="http://schemas.microsoft.com/office/powerpoint/2010/main" val="4121308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C1E1-1779-BA24-8A39-7B06B43A6B59}"/>
              </a:ext>
            </a:extLst>
          </p:cNvPr>
          <p:cNvSpPr>
            <a:spLocks noGrp="1"/>
          </p:cNvSpPr>
          <p:nvPr>
            <p:ph type="title"/>
          </p:nvPr>
        </p:nvSpPr>
        <p:spPr>
          <a:xfrm>
            <a:off x="747485" y="358508"/>
            <a:ext cx="10058400" cy="1609344"/>
          </a:xfrm>
        </p:spPr>
        <p:txBody>
          <a:bodyPr/>
          <a:lstStyle/>
          <a:p>
            <a:r>
              <a:rPr lang="en-US" dirty="0"/>
              <a:t>Types of topic modeling</a:t>
            </a:r>
          </a:p>
        </p:txBody>
      </p:sp>
      <p:sp>
        <p:nvSpPr>
          <p:cNvPr id="5" name="TextBox 4">
            <a:extLst>
              <a:ext uri="{FF2B5EF4-FFF2-40B4-BE49-F238E27FC236}">
                <a16:creationId xmlns:a16="http://schemas.microsoft.com/office/drawing/2014/main" id="{72B717A8-1C70-4BE6-87FD-5D44E4DABD2D}"/>
              </a:ext>
            </a:extLst>
          </p:cNvPr>
          <p:cNvSpPr txBox="1"/>
          <p:nvPr/>
        </p:nvSpPr>
        <p:spPr>
          <a:xfrm>
            <a:off x="1001485" y="1690688"/>
            <a:ext cx="9550401" cy="3693319"/>
          </a:xfrm>
          <a:prstGeom prst="rect">
            <a:avLst/>
          </a:prstGeom>
          <a:noFill/>
        </p:spPr>
        <p:txBody>
          <a:bodyPr wrap="square">
            <a:spAutoFit/>
          </a:bodyPr>
          <a:lstStyle/>
          <a:p>
            <a:r>
              <a:rPr lang="en-US" b="1" dirty="0"/>
              <a:t>Latent Dirichlet Allocation (LDA)</a:t>
            </a:r>
            <a:r>
              <a:rPr lang="en-US" dirty="0"/>
              <a:t>: </a:t>
            </a:r>
            <a:r>
              <a:rPr lang="en-US" i="1" dirty="0"/>
              <a:t>Oldie but </a:t>
            </a:r>
            <a:r>
              <a:rPr lang="en-US" i="1" dirty="0" err="1"/>
              <a:t>goldie</a:t>
            </a:r>
            <a:r>
              <a:rPr lang="en-US" dirty="0"/>
              <a:t>. Assumes documents are a mixture of topics and that each word in the document is attributable to the document's topics.</a:t>
            </a:r>
          </a:p>
          <a:p>
            <a:endParaRPr lang="en-US" dirty="0"/>
          </a:p>
          <a:p>
            <a:r>
              <a:rPr lang="en-US" b="1" dirty="0"/>
              <a:t>Correlated Topic Model (CTM)</a:t>
            </a:r>
            <a:r>
              <a:rPr lang="en-US" dirty="0"/>
              <a:t>: An extension of LDA that allows topics to be correlated.</a:t>
            </a:r>
          </a:p>
          <a:p>
            <a:endParaRPr lang="en-US" dirty="0"/>
          </a:p>
          <a:p>
            <a:r>
              <a:rPr lang="en-US" b="1" dirty="0"/>
              <a:t>Dynamic Topic Model </a:t>
            </a:r>
            <a:r>
              <a:rPr lang="en-US" dirty="0"/>
              <a:t>(</a:t>
            </a:r>
            <a:r>
              <a:rPr lang="en-US" b="1" dirty="0"/>
              <a:t>DTM</a:t>
            </a:r>
            <a:r>
              <a:rPr lang="en-US" dirty="0"/>
              <a:t>): Captures the evolution of topics over time and is useful for analyzing temporal trends in a corpus.</a:t>
            </a:r>
          </a:p>
          <a:p>
            <a:endParaRPr lang="en-US" dirty="0"/>
          </a:p>
          <a:p>
            <a:r>
              <a:rPr lang="en-US" b="1" dirty="0" err="1"/>
              <a:t>BERTopic</a:t>
            </a:r>
            <a:r>
              <a:rPr lang="en-US" b="1" dirty="0"/>
              <a:t> </a:t>
            </a:r>
            <a:r>
              <a:rPr lang="en-US" dirty="0"/>
              <a:t>leverages BERT embeddings to create dense clusters of similar texts and extract topics from these clusters. Unlike traditional methods that rely on word frequency alone, </a:t>
            </a:r>
            <a:r>
              <a:rPr lang="en-US" dirty="0" err="1"/>
              <a:t>BERTopic</a:t>
            </a:r>
            <a:r>
              <a:rPr lang="en-US" dirty="0"/>
              <a:t> uses contextual embeddings that capture semantic meanings of words within their specific context in a text.  </a:t>
            </a:r>
            <a:r>
              <a:rPr lang="en-US" i="1" dirty="0"/>
              <a:t>This is the dominant method today. </a:t>
            </a:r>
          </a:p>
          <a:p>
            <a:endParaRPr lang="en-US" dirty="0"/>
          </a:p>
        </p:txBody>
      </p:sp>
    </p:spTree>
    <p:extLst>
      <p:ext uri="{BB962C8B-B14F-4D97-AF65-F5344CB8AC3E}">
        <p14:creationId xmlns:p14="http://schemas.microsoft.com/office/powerpoint/2010/main" val="1539009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0DA64-C4B8-1393-9CA8-C0687A2D3B93}"/>
              </a:ext>
            </a:extLst>
          </p:cNvPr>
          <p:cNvPicPr>
            <a:picLocks noChangeAspect="1"/>
          </p:cNvPicPr>
          <p:nvPr/>
        </p:nvPicPr>
        <p:blipFill>
          <a:blip r:embed="rId2"/>
          <a:stretch>
            <a:fillRect/>
          </a:stretch>
        </p:blipFill>
        <p:spPr>
          <a:xfrm>
            <a:off x="531162" y="577214"/>
            <a:ext cx="11129675" cy="5703572"/>
          </a:xfrm>
          <a:prstGeom prst="rect">
            <a:avLst/>
          </a:prstGeom>
        </p:spPr>
      </p:pic>
    </p:spTree>
    <p:extLst>
      <p:ext uri="{BB962C8B-B14F-4D97-AF65-F5344CB8AC3E}">
        <p14:creationId xmlns:p14="http://schemas.microsoft.com/office/powerpoint/2010/main" val="86988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81DEA4-DC0A-BEF6-E49F-306B2BF26C7D}"/>
              </a:ext>
            </a:extLst>
          </p:cNvPr>
          <p:cNvPicPr>
            <a:picLocks noChangeAspect="1"/>
          </p:cNvPicPr>
          <p:nvPr/>
        </p:nvPicPr>
        <p:blipFill>
          <a:blip r:embed="rId2"/>
          <a:stretch>
            <a:fillRect/>
          </a:stretch>
        </p:blipFill>
        <p:spPr>
          <a:xfrm>
            <a:off x="449944" y="581024"/>
            <a:ext cx="10983684" cy="5347520"/>
          </a:xfrm>
          <a:prstGeom prst="rect">
            <a:avLst/>
          </a:prstGeom>
        </p:spPr>
      </p:pic>
    </p:spTree>
    <p:extLst>
      <p:ext uri="{BB962C8B-B14F-4D97-AF65-F5344CB8AC3E}">
        <p14:creationId xmlns:p14="http://schemas.microsoft.com/office/powerpoint/2010/main" val="1906515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6C032-AB1D-B647-8B42-B95E1C7816AB}"/>
              </a:ext>
            </a:extLst>
          </p:cNvPr>
          <p:cNvSpPr>
            <a:spLocks noGrp="1"/>
          </p:cNvSpPr>
          <p:nvPr>
            <p:ph type="title"/>
          </p:nvPr>
        </p:nvSpPr>
        <p:spPr>
          <a:xfrm>
            <a:off x="2347685" y="223160"/>
            <a:ext cx="10515600" cy="1325563"/>
          </a:xfrm>
        </p:spPr>
        <p:txBody>
          <a:bodyPr/>
          <a:lstStyle/>
          <a:p>
            <a:r>
              <a:rPr lang="en-US" i="1" dirty="0"/>
              <a:t>Impeachment</a:t>
            </a:r>
            <a:r>
              <a:rPr lang="en-US" dirty="0"/>
              <a:t> topic over time</a:t>
            </a:r>
          </a:p>
        </p:txBody>
      </p:sp>
      <p:pic>
        <p:nvPicPr>
          <p:cNvPr id="4" name="Picture 3">
            <a:extLst>
              <a:ext uri="{FF2B5EF4-FFF2-40B4-BE49-F238E27FC236}">
                <a16:creationId xmlns:a16="http://schemas.microsoft.com/office/drawing/2014/main" id="{9172F424-C509-E9E4-8135-1E3E7FF34B69}"/>
              </a:ext>
            </a:extLst>
          </p:cNvPr>
          <p:cNvPicPr>
            <a:picLocks noChangeAspect="1"/>
          </p:cNvPicPr>
          <p:nvPr/>
        </p:nvPicPr>
        <p:blipFill>
          <a:blip r:embed="rId2"/>
          <a:stretch>
            <a:fillRect/>
          </a:stretch>
        </p:blipFill>
        <p:spPr>
          <a:xfrm>
            <a:off x="1389742" y="1548723"/>
            <a:ext cx="9670143" cy="5060667"/>
          </a:xfrm>
          <a:prstGeom prst="rect">
            <a:avLst/>
          </a:prstGeom>
        </p:spPr>
      </p:pic>
    </p:spTree>
    <p:extLst>
      <p:ext uri="{BB962C8B-B14F-4D97-AF65-F5344CB8AC3E}">
        <p14:creationId xmlns:p14="http://schemas.microsoft.com/office/powerpoint/2010/main" val="992098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4093428"/>
          </a:xfrm>
          <a:prstGeom prst="rect">
            <a:avLst/>
          </a:prstGeom>
          <a:noFill/>
        </p:spPr>
        <p:txBody>
          <a:bodyPr wrap="square" rtlCol="0">
            <a:spAutoFit/>
          </a:bodyPr>
          <a:lstStyle/>
          <a:p>
            <a:pPr marL="457200" indent="-457200">
              <a:buAutoNum type="arabicPeriod"/>
            </a:pPr>
            <a:r>
              <a:rPr lang="en-US" sz="2000" dirty="0"/>
              <a:t>Situating NLP in text analysis </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highlight>
                  <a:srgbClr val="FFFF00"/>
                </a:highlight>
              </a:rPr>
              <a:t>Machine learning</a:t>
            </a:r>
          </a:p>
          <a:p>
            <a:pPr marL="457200" indent="-457200">
              <a:buFontTx/>
              <a:buAutoNum type="arabicPeriod"/>
            </a:pPr>
            <a:r>
              <a:rPr lang="en-US" sz="2000" dirty="0"/>
              <a:t>Large Language Models</a:t>
            </a:r>
            <a:endParaRPr lang="en-US" sz="2000" dirty="0">
              <a:highlight>
                <a:srgbClr val="FFFF00"/>
              </a:highlight>
            </a:endParaRPr>
          </a:p>
          <a:p>
            <a:pPr marL="457200" indent="-457200">
              <a:buAutoNum type="arabicPeriod"/>
            </a:pPr>
            <a:endParaRPr lang="en-US" sz="2000" dirty="0">
              <a:highlight>
                <a:srgbClr val="FFFF00"/>
              </a:highlight>
            </a:endParaRPr>
          </a:p>
          <a:p>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2032918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C54AD4-E880-25DE-0DBF-3FFE3D9F68ED}"/>
              </a:ext>
            </a:extLst>
          </p:cNvPr>
          <p:cNvSpPr txBox="1"/>
          <p:nvPr/>
        </p:nvSpPr>
        <p:spPr>
          <a:xfrm>
            <a:off x="1582057" y="1582340"/>
            <a:ext cx="8113485" cy="3693319"/>
          </a:xfrm>
          <a:prstGeom prst="rect">
            <a:avLst/>
          </a:prstGeom>
          <a:noFill/>
        </p:spPr>
        <p:txBody>
          <a:bodyPr wrap="square">
            <a:spAutoFit/>
          </a:bodyPr>
          <a:lstStyle/>
          <a:p>
            <a:pPr marL="285750" indent="-285750">
              <a:buFont typeface="Arial" panose="020B0604020202020204" pitchFamily="34" charset="0"/>
              <a:buChar char="•"/>
            </a:pPr>
            <a:r>
              <a:rPr lang="en-US" dirty="0"/>
              <a:t>Machine learning is highly versatile: can do a whole range of prediction, and annotation tasks.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usually manually classify a lot of tweets, and then train the ML on this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learning from examples, these models can process and analyze large volumes of text data to support decision-making, generate recommendations, or understand human language nuances.</a:t>
            </a:r>
          </a:p>
          <a:p>
            <a:pPr marL="285750" indent="-285750">
              <a:buFont typeface="Arial" panose="020B0604020202020204" pitchFamily="34" charset="0"/>
              <a:buChar char="•"/>
            </a:pPr>
            <a:endParaRPr lang="en-US" dirty="0"/>
          </a:p>
          <a:p>
            <a:r>
              <a:rPr lang="en-US" dirty="0"/>
              <a:t>For example:</a:t>
            </a:r>
          </a:p>
          <a:p>
            <a:pPr marL="285750" indent="-285750">
              <a:buFont typeface="Arial" panose="020B0604020202020204" pitchFamily="34" charset="0"/>
              <a:buChar char="•"/>
            </a:pPr>
            <a:r>
              <a:rPr lang="en-US" dirty="0"/>
              <a:t>How toxic is the language? </a:t>
            </a:r>
          </a:p>
          <a:p>
            <a:pPr marL="285750" indent="-285750">
              <a:buFont typeface="Arial" panose="020B0604020202020204" pitchFamily="34" charset="0"/>
              <a:buChar char="•"/>
            </a:pPr>
            <a:r>
              <a:rPr lang="en-US" dirty="0"/>
              <a:t>Is the tweet focused on electoral politics? </a:t>
            </a:r>
          </a:p>
        </p:txBody>
      </p:sp>
      <p:sp>
        <p:nvSpPr>
          <p:cNvPr id="7" name="TextBox 6">
            <a:extLst>
              <a:ext uri="{FF2B5EF4-FFF2-40B4-BE49-F238E27FC236}">
                <a16:creationId xmlns:a16="http://schemas.microsoft.com/office/drawing/2014/main" id="{B764805E-BC60-6DDE-7915-5B16956B0B86}"/>
              </a:ext>
            </a:extLst>
          </p:cNvPr>
          <p:cNvSpPr txBox="1"/>
          <p:nvPr/>
        </p:nvSpPr>
        <p:spPr>
          <a:xfrm>
            <a:off x="940984" y="464457"/>
            <a:ext cx="3219151" cy="584775"/>
          </a:xfrm>
          <a:prstGeom prst="rect">
            <a:avLst/>
          </a:prstGeom>
          <a:noFill/>
        </p:spPr>
        <p:txBody>
          <a:bodyPr wrap="none" rtlCol="0">
            <a:spAutoFit/>
          </a:bodyPr>
          <a:lstStyle/>
          <a:p>
            <a:r>
              <a:rPr lang="en-US" sz="3200" b="1" dirty="0">
                <a:highlight>
                  <a:srgbClr val="FFFF00"/>
                </a:highlight>
              </a:rPr>
              <a:t>Machine Learning</a:t>
            </a:r>
          </a:p>
        </p:txBody>
      </p:sp>
    </p:spTree>
    <p:extLst>
      <p:ext uri="{BB962C8B-B14F-4D97-AF65-F5344CB8AC3E}">
        <p14:creationId xmlns:p14="http://schemas.microsoft.com/office/powerpoint/2010/main" val="339247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enter">
            <a:extLst>
              <a:ext uri="{FF2B5EF4-FFF2-40B4-BE49-F238E27FC236}">
                <a16:creationId xmlns:a16="http://schemas.microsoft.com/office/drawing/2014/main" id="{363B0146-B7BA-DADE-EECF-0D1FC2F72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490" y="1278758"/>
            <a:ext cx="7173310" cy="55792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64A83-3A97-027B-C518-F52E6A4FBBD4}"/>
              </a:ext>
            </a:extLst>
          </p:cNvPr>
          <p:cNvSpPr txBox="1"/>
          <p:nvPr/>
        </p:nvSpPr>
        <p:spPr>
          <a:xfrm>
            <a:off x="959036" y="483475"/>
            <a:ext cx="5764783" cy="523220"/>
          </a:xfrm>
          <a:prstGeom prst="rect">
            <a:avLst/>
          </a:prstGeom>
          <a:noFill/>
        </p:spPr>
        <p:txBody>
          <a:bodyPr wrap="none" rtlCol="0">
            <a:spAutoFit/>
          </a:bodyPr>
          <a:lstStyle/>
          <a:p>
            <a:r>
              <a:rPr lang="en-US" sz="2800" dirty="0"/>
              <a:t>Example: Donald Trump’s devices</a:t>
            </a:r>
          </a:p>
        </p:txBody>
      </p:sp>
    </p:spTree>
    <p:extLst>
      <p:ext uri="{BB962C8B-B14F-4D97-AF65-F5344CB8AC3E}">
        <p14:creationId xmlns:p14="http://schemas.microsoft.com/office/powerpoint/2010/main" val="2879717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8B14E8-0C9E-922E-A358-1C7EA181B67D}"/>
              </a:ext>
            </a:extLst>
          </p:cNvPr>
          <p:cNvSpPr txBox="1"/>
          <p:nvPr/>
        </p:nvSpPr>
        <p:spPr>
          <a:xfrm>
            <a:off x="1407885" y="1507980"/>
            <a:ext cx="8743855" cy="2585323"/>
          </a:xfrm>
          <a:prstGeom prst="rect">
            <a:avLst/>
          </a:prstGeom>
          <a:noFill/>
        </p:spPr>
        <p:txBody>
          <a:bodyPr wrap="square">
            <a:spAutoFit/>
          </a:bodyPr>
          <a:lstStyle/>
          <a:p>
            <a:r>
              <a:rPr lang="en-US" dirty="0"/>
              <a:t> 		      precision    recall      f1-score     support</a:t>
            </a:r>
          </a:p>
          <a:p>
            <a:endParaRPr lang="en-US" dirty="0"/>
          </a:p>
          <a:p>
            <a:r>
              <a:rPr lang="en-US" dirty="0"/>
              <a:t>Twitter for Android       0.78              0.37       0.50           1411</a:t>
            </a:r>
          </a:p>
          <a:p>
            <a:r>
              <a:rPr lang="en-US" dirty="0"/>
              <a:t> Twitter for iPhone        0.85              0.97       0.91           5373</a:t>
            </a:r>
          </a:p>
          <a:p>
            <a:endParaRPr lang="en-US" dirty="0"/>
          </a:p>
          <a:p>
            <a:r>
              <a:rPr lang="en-US" dirty="0"/>
              <a:t>           accuracy                                                   0.85           6784</a:t>
            </a:r>
          </a:p>
          <a:p>
            <a:r>
              <a:rPr lang="en-US" dirty="0"/>
              <a:t>          macro avg            0.82              0.67        0.71           6784</a:t>
            </a:r>
          </a:p>
          <a:p>
            <a:r>
              <a:rPr lang="en-US" dirty="0"/>
              <a:t>       weighted avg          0.84              0.85        0.82           6784</a:t>
            </a:r>
          </a:p>
          <a:p>
            <a:endParaRPr lang="en-US" dirty="0"/>
          </a:p>
        </p:txBody>
      </p:sp>
      <p:sp>
        <p:nvSpPr>
          <p:cNvPr id="2" name="TextBox 1">
            <a:extLst>
              <a:ext uri="{FF2B5EF4-FFF2-40B4-BE49-F238E27FC236}">
                <a16:creationId xmlns:a16="http://schemas.microsoft.com/office/drawing/2014/main" id="{37187895-C6DA-57B1-F73D-F15CFD25F458}"/>
              </a:ext>
            </a:extLst>
          </p:cNvPr>
          <p:cNvSpPr txBox="1"/>
          <p:nvPr/>
        </p:nvSpPr>
        <p:spPr>
          <a:xfrm>
            <a:off x="4330262" y="4456388"/>
            <a:ext cx="5202621" cy="1200329"/>
          </a:xfrm>
          <a:prstGeom prst="rect">
            <a:avLst/>
          </a:prstGeom>
          <a:noFill/>
        </p:spPr>
        <p:txBody>
          <a:bodyPr wrap="square" rtlCol="0">
            <a:spAutoFit/>
          </a:bodyPr>
          <a:lstStyle/>
          <a:p>
            <a:r>
              <a:rPr lang="en-US" sz="2400" dirty="0"/>
              <a:t>We can guess surprisingly well from which device he sent the message</a:t>
            </a:r>
          </a:p>
        </p:txBody>
      </p:sp>
    </p:spTree>
    <p:extLst>
      <p:ext uri="{BB962C8B-B14F-4D97-AF65-F5344CB8AC3E}">
        <p14:creationId xmlns:p14="http://schemas.microsoft.com/office/powerpoint/2010/main" val="1286067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435428"/>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6" y="1020203"/>
            <a:ext cx="4064000" cy="4093428"/>
          </a:xfrm>
          <a:prstGeom prst="rect">
            <a:avLst/>
          </a:prstGeom>
          <a:noFill/>
        </p:spPr>
        <p:txBody>
          <a:bodyPr wrap="square" rtlCol="0">
            <a:spAutoFit/>
          </a:bodyPr>
          <a:lstStyle/>
          <a:p>
            <a:pPr marL="457200" indent="-457200">
              <a:buAutoNum type="arabicPeriod"/>
            </a:pPr>
            <a:r>
              <a:rPr lang="en-US" sz="2000" dirty="0">
                <a:highlight>
                  <a:srgbClr val="FFFF00"/>
                </a:highlight>
              </a:rPr>
              <a:t>Situating NLP in text analysis</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FontTx/>
              <a:buAutoNum type="arabicPeriod"/>
            </a:pPr>
            <a:r>
              <a:rPr lang="en-US" sz="2000" dirty="0"/>
              <a:t>Large Language Models</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3159301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335D5E-5071-ED92-E967-1E46744139F3}"/>
              </a:ext>
            </a:extLst>
          </p:cNvPr>
          <p:cNvPicPr>
            <a:picLocks noChangeAspect="1"/>
          </p:cNvPicPr>
          <p:nvPr/>
        </p:nvPicPr>
        <p:blipFill>
          <a:blip r:embed="rId2"/>
          <a:stretch>
            <a:fillRect/>
          </a:stretch>
        </p:blipFill>
        <p:spPr>
          <a:xfrm>
            <a:off x="699407" y="1063965"/>
            <a:ext cx="5270500" cy="5003800"/>
          </a:xfrm>
          <a:prstGeom prst="rect">
            <a:avLst/>
          </a:prstGeom>
        </p:spPr>
      </p:pic>
      <p:pic>
        <p:nvPicPr>
          <p:cNvPr id="5" name="Picture 4">
            <a:extLst>
              <a:ext uri="{FF2B5EF4-FFF2-40B4-BE49-F238E27FC236}">
                <a16:creationId xmlns:a16="http://schemas.microsoft.com/office/drawing/2014/main" id="{4D76A65E-C610-F09C-BE33-70EE76FC7EF8}"/>
              </a:ext>
            </a:extLst>
          </p:cNvPr>
          <p:cNvPicPr>
            <a:picLocks noChangeAspect="1"/>
          </p:cNvPicPr>
          <p:nvPr/>
        </p:nvPicPr>
        <p:blipFill>
          <a:blip r:embed="rId3"/>
          <a:stretch>
            <a:fillRect/>
          </a:stretch>
        </p:blipFill>
        <p:spPr>
          <a:xfrm>
            <a:off x="5969907" y="1137557"/>
            <a:ext cx="5016500" cy="3683000"/>
          </a:xfrm>
          <a:prstGeom prst="rect">
            <a:avLst/>
          </a:prstGeom>
        </p:spPr>
      </p:pic>
      <p:sp>
        <p:nvSpPr>
          <p:cNvPr id="6" name="TextBox 5">
            <a:extLst>
              <a:ext uri="{FF2B5EF4-FFF2-40B4-BE49-F238E27FC236}">
                <a16:creationId xmlns:a16="http://schemas.microsoft.com/office/drawing/2014/main" id="{76AAD9F0-7B11-8C44-40E0-945FCDEA5A7D}"/>
              </a:ext>
            </a:extLst>
          </p:cNvPr>
          <p:cNvSpPr txBox="1"/>
          <p:nvPr/>
        </p:nvSpPr>
        <p:spPr>
          <a:xfrm>
            <a:off x="787462" y="400623"/>
            <a:ext cx="6247288" cy="523220"/>
          </a:xfrm>
          <a:prstGeom prst="rect">
            <a:avLst/>
          </a:prstGeom>
          <a:noFill/>
        </p:spPr>
        <p:txBody>
          <a:bodyPr wrap="none" rtlCol="0">
            <a:spAutoFit/>
          </a:bodyPr>
          <a:lstStyle/>
          <a:p>
            <a:r>
              <a:rPr lang="en-US" sz="2800" dirty="0"/>
              <a:t>Most important words for the two groups</a:t>
            </a:r>
          </a:p>
        </p:txBody>
      </p:sp>
      <p:sp>
        <p:nvSpPr>
          <p:cNvPr id="7" name="TextBox 6">
            <a:extLst>
              <a:ext uri="{FF2B5EF4-FFF2-40B4-BE49-F238E27FC236}">
                <a16:creationId xmlns:a16="http://schemas.microsoft.com/office/drawing/2014/main" id="{B21015FA-60C8-034F-4B4B-1FF2816EA1DA}"/>
              </a:ext>
            </a:extLst>
          </p:cNvPr>
          <p:cNvSpPr txBox="1"/>
          <p:nvPr/>
        </p:nvSpPr>
        <p:spPr>
          <a:xfrm>
            <a:off x="3541486" y="6044847"/>
            <a:ext cx="6986528" cy="523220"/>
          </a:xfrm>
          <a:prstGeom prst="rect">
            <a:avLst/>
          </a:prstGeom>
          <a:noFill/>
        </p:spPr>
        <p:txBody>
          <a:bodyPr wrap="none" rtlCol="0">
            <a:spAutoFit/>
          </a:bodyPr>
          <a:lstStyle/>
          <a:p>
            <a:r>
              <a:rPr lang="en-US" sz="2800" dirty="0"/>
              <a:t>Which account is Trump, and which is his aids?</a:t>
            </a:r>
          </a:p>
        </p:txBody>
      </p:sp>
    </p:spTree>
    <p:extLst>
      <p:ext uri="{BB962C8B-B14F-4D97-AF65-F5344CB8AC3E}">
        <p14:creationId xmlns:p14="http://schemas.microsoft.com/office/powerpoint/2010/main" val="4074106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249796"/>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5" y="834571"/>
            <a:ext cx="4064000" cy="4401205"/>
          </a:xfrm>
          <a:prstGeom prst="rect">
            <a:avLst/>
          </a:prstGeom>
          <a:noFill/>
        </p:spPr>
        <p:txBody>
          <a:bodyPr wrap="square" rtlCol="0">
            <a:spAutoFit/>
          </a:bodyPr>
          <a:lstStyle/>
          <a:p>
            <a:pPr marL="457200" indent="-457200">
              <a:buAutoNum type="arabicPeriod"/>
            </a:pPr>
            <a:r>
              <a:rPr lang="en-US" sz="2000" dirty="0"/>
              <a:t>Situating NLP in text analysis (quant, qual, and NLP)</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AutoNum type="arabicPeriod"/>
            </a:pPr>
            <a:r>
              <a:rPr lang="en-US" sz="2000" dirty="0">
                <a:highlight>
                  <a:srgbClr val="FFFF00"/>
                </a:highlight>
              </a:rPr>
              <a:t>Large Language Models</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943526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9010-5698-1AE9-FDDC-BC60D575AD6F}"/>
              </a:ext>
            </a:extLst>
          </p:cNvPr>
          <p:cNvSpPr>
            <a:spLocks noGrp="1"/>
          </p:cNvSpPr>
          <p:nvPr>
            <p:ph type="title"/>
          </p:nvPr>
        </p:nvSpPr>
        <p:spPr>
          <a:xfrm>
            <a:off x="6912427" y="1976796"/>
            <a:ext cx="4596819" cy="1609344"/>
          </a:xfrm>
        </p:spPr>
        <p:txBody>
          <a:bodyPr>
            <a:normAutofit fontScale="90000"/>
          </a:bodyPr>
          <a:lstStyle/>
          <a:p>
            <a:r>
              <a:rPr lang="en-US" dirty="0"/>
              <a:t>Large Language</a:t>
            </a:r>
            <a:br>
              <a:rPr lang="en-US" dirty="0"/>
            </a:br>
            <a:r>
              <a:rPr lang="en-US" dirty="0"/>
              <a:t>models are taking over</a:t>
            </a:r>
          </a:p>
        </p:txBody>
      </p:sp>
      <p:pic>
        <p:nvPicPr>
          <p:cNvPr id="6" name="Picture 5" descr="OpenAI Announces Paid Version of ChatGPT">
            <a:extLst>
              <a:ext uri="{FF2B5EF4-FFF2-40B4-BE49-F238E27FC236}">
                <a16:creationId xmlns:a16="http://schemas.microsoft.com/office/drawing/2014/main" id="{C463D6E9-05EF-E42E-775B-51B0B8DB63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97" r="21754" b="1"/>
          <a:stretch/>
        </p:blipFill>
        <p:spPr bwMode="auto">
          <a:xfrm>
            <a:off x="276791" y="528393"/>
            <a:ext cx="5852755" cy="5852755"/>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369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80EB8C-53CD-E53D-A7B8-6F849AFD7D96}"/>
              </a:ext>
            </a:extLst>
          </p:cNvPr>
          <p:cNvSpPr txBox="1"/>
          <p:nvPr/>
        </p:nvSpPr>
        <p:spPr>
          <a:xfrm>
            <a:off x="642290" y="3301657"/>
            <a:ext cx="5381691" cy="3207258"/>
          </a:xfrm>
          <a:prstGeom prst="rect">
            <a:avLst/>
          </a:prstGeom>
        </p:spPr>
        <p:txBody>
          <a:bodyPr vert="horz" lIns="91440" tIns="45720" rIns="91440" bIns="45720" rtlCol="0" anchor="t">
            <a:normAutofit/>
          </a:bodyPr>
          <a:lstStyle/>
          <a:p>
            <a:pPr marL="342900" indent="-342900">
              <a:buFont typeface="Arial" panose="020B0604020202020204" pitchFamily="34" charset="0"/>
              <a:buChar char="•"/>
            </a:pPr>
            <a:r>
              <a:rPr lang="en-US" dirty="0">
                <a:latin typeface="Rockwell" panose="02060603020205020403" pitchFamily="18" charset="77"/>
              </a:rPr>
              <a:t>Across national contexts and languages, LLMs outperform everyone.</a:t>
            </a:r>
          </a:p>
          <a:p>
            <a:pPr marL="342900" indent="-342900">
              <a:buFont typeface="Arial" panose="020B0604020202020204" pitchFamily="34" charset="0"/>
              <a:buChar char="•"/>
            </a:pPr>
            <a:r>
              <a:rPr lang="en-US" dirty="0">
                <a:latin typeface="Rockwell" panose="02060603020205020403" pitchFamily="18" charset="77"/>
              </a:rPr>
              <a:t>They are better than humans even at “distinctly human capacities”, such as subjective interpretation, contextual inferences, implicit meaning…</a:t>
            </a:r>
          </a:p>
          <a:p>
            <a:pPr marL="342900" indent="-342900">
              <a:buFont typeface="Arial" panose="020B0604020202020204" pitchFamily="34" charset="0"/>
              <a:buChar char="•"/>
            </a:pPr>
            <a:endParaRPr lang="en-US" dirty="0">
              <a:latin typeface="Rockwell" panose="02060603020205020403" pitchFamily="18" charset="77"/>
            </a:endParaRPr>
          </a:p>
          <a:p>
            <a:pPr marL="342900" indent="-342900">
              <a:buFont typeface="Arial" panose="020B0604020202020204" pitchFamily="34" charset="0"/>
              <a:buChar char="•"/>
            </a:pPr>
            <a:endParaRPr lang="en-US" dirty="0">
              <a:latin typeface="Rockwell" panose="02060603020205020403" pitchFamily="18" charset="77"/>
            </a:endParaRPr>
          </a:p>
          <a:p>
            <a:pPr marL="342900" indent="-342900">
              <a:buFont typeface="Arial" panose="020B0604020202020204" pitchFamily="34" charset="0"/>
              <a:buChar char="•"/>
            </a:pPr>
            <a:endParaRPr lang="en-US" dirty="0">
              <a:latin typeface="Rockwell" panose="02060603020205020403" pitchFamily="18" charset="77"/>
            </a:endParaRPr>
          </a:p>
        </p:txBody>
      </p:sp>
      <p:sp>
        <p:nvSpPr>
          <p:cNvPr id="2" name="TextBox 1">
            <a:extLst>
              <a:ext uri="{FF2B5EF4-FFF2-40B4-BE49-F238E27FC236}">
                <a16:creationId xmlns:a16="http://schemas.microsoft.com/office/drawing/2014/main" id="{8CE144BE-4118-0473-2DA8-3C5C8D9F0586}"/>
              </a:ext>
            </a:extLst>
          </p:cNvPr>
          <p:cNvSpPr txBox="1"/>
          <p:nvPr/>
        </p:nvSpPr>
        <p:spPr>
          <a:xfrm>
            <a:off x="642290" y="2194929"/>
            <a:ext cx="5184623" cy="867930"/>
          </a:xfrm>
          <a:prstGeom prst="rect">
            <a:avLst/>
          </a:prstGeom>
          <a:noFill/>
        </p:spPr>
        <p:txBody>
          <a:bodyPr wrap="square" rtlCol="0">
            <a:spAutoFit/>
          </a:bodyPr>
          <a:lstStyle/>
          <a:p>
            <a:pPr>
              <a:lnSpc>
                <a:spcPct val="90000"/>
              </a:lnSpc>
              <a:spcAft>
                <a:spcPts val="600"/>
              </a:spcAft>
            </a:pPr>
            <a:r>
              <a:rPr lang="en-US" sz="2800" dirty="0" err="1">
                <a:latin typeface="Rockwell" panose="02060603020205020403" pitchFamily="18" charset="77"/>
                <a:cs typeface="Baloo Da 2" panose="03080502040302020200" pitchFamily="66" charset="77"/>
              </a:rPr>
              <a:t>ChatGPT</a:t>
            </a:r>
            <a:r>
              <a:rPr lang="en-US" sz="2800" dirty="0">
                <a:latin typeface="Rockwell" panose="02060603020205020403" pitchFamily="18" charset="77"/>
                <a:cs typeface="Baloo Da 2" panose="03080502040302020200" pitchFamily="66" charset="77"/>
              </a:rPr>
              <a:t> outperformed everyone, even human experts</a:t>
            </a:r>
          </a:p>
        </p:txBody>
      </p:sp>
      <p:sp>
        <p:nvSpPr>
          <p:cNvPr id="6" name="TextBox 5">
            <a:extLst>
              <a:ext uri="{FF2B5EF4-FFF2-40B4-BE49-F238E27FC236}">
                <a16:creationId xmlns:a16="http://schemas.microsoft.com/office/drawing/2014/main" id="{02C77FBF-E021-0259-B093-C42B8222379D}"/>
              </a:ext>
            </a:extLst>
          </p:cNvPr>
          <p:cNvSpPr txBox="1"/>
          <p:nvPr/>
        </p:nvSpPr>
        <p:spPr>
          <a:xfrm>
            <a:off x="497579" y="5901616"/>
            <a:ext cx="5032180" cy="646331"/>
          </a:xfrm>
          <a:prstGeom prst="rect">
            <a:avLst/>
          </a:prstGeom>
          <a:noFill/>
        </p:spPr>
        <p:txBody>
          <a:bodyPr wrap="square">
            <a:spAutoFit/>
          </a:bodyPr>
          <a:lstStyle/>
          <a:p>
            <a:r>
              <a:rPr lang="en-US" sz="1200" dirty="0">
                <a:latin typeface="Rockwell" panose="02060603020205020403" pitchFamily="18" charset="77"/>
              </a:rPr>
              <a:t>Törnberg, P. (2023). Chatgpt-4 outperforms experts and crowd workers in annotating political twitter messages with zero-shot learning. </a:t>
            </a:r>
            <a:r>
              <a:rPr lang="en-US" sz="1200" dirty="0" err="1">
                <a:latin typeface="Rockwell" panose="02060603020205020403" pitchFamily="18" charset="77"/>
              </a:rPr>
              <a:t>arXiv</a:t>
            </a:r>
            <a:r>
              <a:rPr lang="en-US" sz="1200" dirty="0">
                <a:latin typeface="Rockwell" panose="02060603020205020403" pitchFamily="18" charset="77"/>
              </a:rPr>
              <a:t> preprint arXiv:2304.06588.</a:t>
            </a:r>
          </a:p>
        </p:txBody>
      </p:sp>
      <p:graphicFrame>
        <p:nvGraphicFramePr>
          <p:cNvPr id="5" name="Content Placeholder 3">
            <a:extLst>
              <a:ext uri="{FF2B5EF4-FFF2-40B4-BE49-F238E27FC236}">
                <a16:creationId xmlns:a16="http://schemas.microsoft.com/office/drawing/2014/main" id="{D43C929C-B7FF-94C3-E909-CCC9EB2AF194}"/>
              </a:ext>
            </a:extLst>
          </p:cNvPr>
          <p:cNvGraphicFramePr>
            <a:graphicFrameLocks noGrp="1"/>
          </p:cNvGraphicFramePr>
          <p:nvPr>
            <p:ph idx="1"/>
            <p:extLst>
              <p:ext uri="{D42A27DB-BD31-4B8C-83A1-F6EECF244321}">
                <p14:modId xmlns:p14="http://schemas.microsoft.com/office/powerpoint/2010/main" val="3089082013"/>
              </p:ext>
            </p:extLst>
          </p:nvPr>
        </p:nvGraphicFramePr>
        <p:xfrm>
          <a:off x="6222379" y="791737"/>
          <a:ext cx="5472042" cy="5609066"/>
        </p:xfrm>
        <a:graphic>
          <a:graphicData uri="http://schemas.openxmlformats.org/drawingml/2006/table">
            <a:tbl>
              <a:tblPr firstRow="1" firstCol="1" bandRow="1">
                <a:noFill/>
                <a:tableStyleId>{5C22544A-7EE6-4342-B048-85BDC9FD1C3A}</a:tableStyleId>
              </a:tblPr>
              <a:tblGrid>
                <a:gridCol w="1815908">
                  <a:extLst>
                    <a:ext uri="{9D8B030D-6E8A-4147-A177-3AD203B41FA5}">
                      <a16:colId xmlns:a16="http://schemas.microsoft.com/office/drawing/2014/main" val="1586355974"/>
                    </a:ext>
                  </a:extLst>
                </a:gridCol>
                <a:gridCol w="1860270">
                  <a:extLst>
                    <a:ext uri="{9D8B030D-6E8A-4147-A177-3AD203B41FA5}">
                      <a16:colId xmlns:a16="http://schemas.microsoft.com/office/drawing/2014/main" val="996205708"/>
                    </a:ext>
                  </a:extLst>
                </a:gridCol>
                <a:gridCol w="1795864">
                  <a:extLst>
                    <a:ext uri="{9D8B030D-6E8A-4147-A177-3AD203B41FA5}">
                      <a16:colId xmlns:a16="http://schemas.microsoft.com/office/drawing/2014/main" val="1609247191"/>
                    </a:ext>
                  </a:extLst>
                </a:gridCol>
              </a:tblGrid>
              <a:tr h="824727">
                <a:tc>
                  <a:txBody>
                    <a:bodyPr/>
                    <a:lstStyle/>
                    <a:p>
                      <a:pPr marL="0" marR="0">
                        <a:spcBef>
                          <a:spcPts val="0"/>
                        </a:spcBef>
                        <a:spcAft>
                          <a:spcPts val="0"/>
                        </a:spcAft>
                      </a:pPr>
                      <a:r>
                        <a:rPr lang="en-US" sz="3200" b="0" i="0" kern="100" dirty="0">
                          <a:solidFill>
                            <a:schemeClr val="tx1">
                              <a:lumMod val="75000"/>
                              <a:lumOff val="25000"/>
                            </a:schemeClr>
                          </a:solidFill>
                          <a:effectLst/>
                          <a:latin typeface="The Hand" panose="03070502030502020204" pitchFamily="66" charset="0"/>
                        </a:rPr>
                        <a:t>Model</a:t>
                      </a:r>
                      <a:endParaRPr lang="en-US" sz="32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3200" b="0" i="0" kern="100" dirty="0">
                          <a:solidFill>
                            <a:schemeClr val="tx1">
                              <a:lumMod val="75000"/>
                              <a:lumOff val="25000"/>
                            </a:schemeClr>
                          </a:solidFill>
                          <a:effectLst/>
                          <a:latin typeface="The Hand" panose="03070502030502020204" pitchFamily="66" charset="0"/>
                        </a:rPr>
                        <a:t>Accuracy</a:t>
                      </a:r>
                      <a:endParaRPr lang="en-US" sz="32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marL="0" marR="0">
                        <a:spcBef>
                          <a:spcPts val="0"/>
                        </a:spcBef>
                        <a:spcAft>
                          <a:spcPts val="0"/>
                        </a:spcAft>
                      </a:pPr>
                      <a:r>
                        <a:rPr lang="en-US" sz="3200" b="0" i="0" kern="100" dirty="0">
                          <a:solidFill>
                            <a:schemeClr val="tx1">
                              <a:lumMod val="75000"/>
                              <a:lumOff val="25000"/>
                            </a:schemeClr>
                          </a:solidFill>
                          <a:effectLst/>
                          <a:latin typeface="The Hand" panose="03070502030502020204" pitchFamily="66" charset="0"/>
                        </a:rPr>
                        <a:t>F1 Score</a:t>
                      </a:r>
                      <a:endParaRPr lang="en-US" sz="32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2183481476"/>
                  </a:ext>
                </a:extLst>
              </a:tr>
              <a:tr h="683477">
                <a:tc>
                  <a:txBody>
                    <a:bodyPr/>
                    <a:lstStyle/>
                    <a:p>
                      <a:pPr marL="0" marR="0">
                        <a:spcBef>
                          <a:spcPts val="0"/>
                        </a:spcBef>
                        <a:spcAft>
                          <a:spcPts val="0"/>
                        </a:spcAft>
                      </a:pPr>
                      <a:r>
                        <a:rPr lang="en-US" sz="2000" b="0" i="0" u="sng" kern="100" dirty="0">
                          <a:solidFill>
                            <a:schemeClr val="tx1">
                              <a:lumMod val="75000"/>
                              <a:lumOff val="25000"/>
                            </a:schemeClr>
                          </a:solidFill>
                          <a:effectLst/>
                          <a:latin typeface="The Hand" panose="03070502030502020204" pitchFamily="66" charset="0"/>
                        </a:rPr>
                        <a:t>Zero-shot GPT4</a:t>
                      </a:r>
                      <a:endParaRPr lang="en-US" sz="2000" b="1" u="sng"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2000" b="1" i="0" u="sng" kern="100" dirty="0">
                          <a:solidFill>
                            <a:schemeClr val="tx1">
                              <a:lumMod val="75000"/>
                              <a:lumOff val="25000"/>
                            </a:schemeClr>
                          </a:solidFill>
                          <a:effectLst/>
                          <a:latin typeface="The Hand" panose="03070502030502020204" pitchFamily="66" charset="0"/>
                        </a:rPr>
                        <a:t>0.894</a:t>
                      </a:r>
                      <a:endParaRPr lang="en-US" sz="2000" b="1" u="sng"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1" i="0" u="sng" kern="100" dirty="0">
                          <a:solidFill>
                            <a:schemeClr val="tx1">
                              <a:lumMod val="75000"/>
                              <a:lumOff val="25000"/>
                            </a:schemeClr>
                          </a:solidFill>
                          <a:effectLst/>
                          <a:latin typeface="The Hand" panose="03070502030502020204" pitchFamily="66" charset="0"/>
                        </a:rPr>
                        <a:t>0.898</a:t>
                      </a:r>
                      <a:endParaRPr lang="en-US" sz="2000" b="1" u="sng"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324317336"/>
                  </a:ext>
                </a:extLst>
              </a:tr>
              <a:tr h="683477">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Naïve Bayes</a:t>
                      </a:r>
                      <a:endParaRPr lang="en-US" sz="20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0.766</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0.741</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523550167"/>
                  </a:ext>
                </a:extLst>
              </a:tr>
              <a:tr h="683477">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BERT </a:t>
                      </a:r>
                      <a:endParaRPr lang="en-US" sz="20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0.828</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0.822</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98204225"/>
                  </a:ext>
                </a:extLst>
              </a:tr>
              <a:tr h="683477">
                <a:tc>
                  <a:txBody>
                    <a:bodyPr/>
                    <a:lstStyle/>
                    <a:p>
                      <a:pPr marL="0" marR="0">
                        <a:spcBef>
                          <a:spcPts val="0"/>
                        </a:spcBef>
                        <a:spcAft>
                          <a:spcPts val="0"/>
                        </a:spcAft>
                      </a:pPr>
                      <a:r>
                        <a:rPr lang="en-US" sz="2000" b="0" i="0" kern="100" dirty="0" err="1">
                          <a:solidFill>
                            <a:schemeClr val="tx1">
                              <a:lumMod val="75000"/>
                              <a:lumOff val="25000"/>
                            </a:schemeClr>
                          </a:solidFill>
                          <a:effectLst/>
                          <a:latin typeface="The Hand" panose="03070502030502020204" pitchFamily="66" charset="0"/>
                        </a:rPr>
                        <a:t>MTurk</a:t>
                      </a:r>
                      <a:r>
                        <a:rPr lang="en-US" sz="2000" b="0" i="0" kern="100" dirty="0">
                          <a:solidFill>
                            <a:schemeClr val="tx1">
                              <a:lumMod val="75000"/>
                              <a:lumOff val="25000"/>
                            </a:schemeClr>
                          </a:solidFill>
                          <a:effectLst/>
                          <a:latin typeface="The Hand" panose="03070502030502020204" pitchFamily="66" charset="0"/>
                        </a:rPr>
                        <a:t> average</a:t>
                      </a:r>
                      <a:endParaRPr lang="en-US" sz="20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0.804</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0.820</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803268442"/>
                  </a:ext>
                </a:extLst>
              </a:tr>
              <a:tr h="683477">
                <a:tc>
                  <a:txBody>
                    <a:bodyPr/>
                    <a:lstStyle/>
                    <a:p>
                      <a:pPr marL="0" marR="0">
                        <a:spcBef>
                          <a:spcPts val="0"/>
                        </a:spcBef>
                        <a:spcAft>
                          <a:spcPts val="0"/>
                        </a:spcAft>
                      </a:pPr>
                      <a:r>
                        <a:rPr lang="en-US" sz="2000" b="0" i="0" kern="100" dirty="0" err="1">
                          <a:solidFill>
                            <a:schemeClr val="tx1">
                              <a:lumMod val="75000"/>
                              <a:lumOff val="25000"/>
                            </a:schemeClr>
                          </a:solidFill>
                          <a:effectLst/>
                          <a:latin typeface="The Hand" panose="03070502030502020204" pitchFamily="66" charset="0"/>
                        </a:rPr>
                        <a:t>MTurk</a:t>
                      </a:r>
                      <a:r>
                        <a:rPr lang="en-US" sz="2000" b="1" kern="100" dirty="0">
                          <a:solidFill>
                            <a:schemeClr val="tx1">
                              <a:lumMod val="75000"/>
                              <a:lumOff val="25000"/>
                            </a:schemeClr>
                          </a:solidFill>
                          <a:effectLst/>
                        </a:rPr>
                        <a:t> </a:t>
                      </a:r>
                      <a:r>
                        <a:rPr lang="en-US" sz="2000" b="0" kern="100" dirty="0">
                          <a:solidFill>
                            <a:schemeClr val="tx1">
                              <a:lumMod val="75000"/>
                              <a:lumOff val="25000"/>
                            </a:schemeClr>
                          </a:solidFill>
                          <a:effectLst/>
                          <a:latin typeface="The Hand" panose="03070502030502020204" pitchFamily="66" charset="0"/>
                        </a:rPr>
                        <a:t>plurality</a:t>
                      </a:r>
                      <a:endParaRPr lang="en-US" sz="2000" b="0" kern="100" dirty="0">
                        <a:solidFill>
                          <a:schemeClr val="tx1">
                            <a:lumMod val="75000"/>
                            <a:lumOff val="25000"/>
                          </a:schemeClr>
                        </a:solidFill>
                        <a:effectLst/>
                        <a:latin typeface="The Hand" panose="03070502030502020204" pitchFamily="66"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0.854</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0.866</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174023740"/>
                  </a:ext>
                </a:extLst>
              </a:tr>
              <a:tr h="683477">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Experts average</a:t>
                      </a:r>
                      <a:endParaRPr lang="en-US" sz="20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0.830</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0.837</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797914755"/>
                  </a:ext>
                </a:extLst>
              </a:tr>
              <a:tr h="683477">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Experts plurality</a:t>
                      </a:r>
                      <a:endParaRPr lang="en-US" sz="2000" b="1"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9050" cap="flat" cmpd="sng" algn="ctr">
                      <a:noFill/>
                      <a:prstDash val="solid"/>
                    </a:lnL>
                    <a:lnR w="9525" cap="flat" cmpd="sng" algn="ctr">
                      <a:solidFill>
                        <a:srgbClr val="C7C6C1"/>
                      </a:solid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0.860</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9525" cap="flat" cmpd="sng" algn="ctr">
                      <a:solidFill>
                        <a:srgbClr val="C7C6C1"/>
                      </a:solid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marL="0" marR="0">
                        <a:spcBef>
                          <a:spcPts val="0"/>
                        </a:spcBef>
                        <a:spcAft>
                          <a:spcPts val="0"/>
                        </a:spcAft>
                      </a:pPr>
                      <a:r>
                        <a:rPr lang="en-US" sz="2000" b="0" i="0" kern="100" dirty="0">
                          <a:solidFill>
                            <a:schemeClr val="tx1">
                              <a:lumMod val="75000"/>
                              <a:lumOff val="25000"/>
                            </a:schemeClr>
                          </a:solidFill>
                          <a:effectLst/>
                          <a:latin typeface="The Hand" panose="03070502030502020204" pitchFamily="66" charset="0"/>
                        </a:rPr>
                        <a:t>0.855</a:t>
                      </a:r>
                      <a:endParaRPr lang="en-US" sz="2000" kern="1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13858" marR="160394" marT="106929" marB="106929">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229286986"/>
                  </a:ext>
                </a:extLst>
              </a:tr>
            </a:tbl>
          </a:graphicData>
        </a:graphic>
      </p:graphicFrame>
      <p:pic>
        <p:nvPicPr>
          <p:cNvPr id="3074" name="Picture 2" descr="Generated by DALL·E">
            <a:extLst>
              <a:ext uri="{FF2B5EF4-FFF2-40B4-BE49-F238E27FC236}">
                <a16:creationId xmlns:a16="http://schemas.microsoft.com/office/drawing/2014/main" id="{2FA36270-96D4-9F05-624D-AF09768BF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90" y="201099"/>
            <a:ext cx="1755032" cy="175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114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0F779-D6A4-2219-A761-32722FD6B317}"/>
              </a:ext>
            </a:extLst>
          </p:cNvPr>
          <p:cNvSpPr>
            <a:spLocks noGrp="1"/>
          </p:cNvSpPr>
          <p:nvPr>
            <p:ph type="title"/>
          </p:nvPr>
        </p:nvSpPr>
        <p:spPr/>
        <p:txBody>
          <a:bodyPr/>
          <a:lstStyle/>
          <a:p>
            <a:r>
              <a:rPr lang="en-US" dirty="0"/>
              <a:t>LLMS can carry out nearly any text analysis task</a:t>
            </a:r>
          </a:p>
        </p:txBody>
      </p:sp>
      <p:sp>
        <p:nvSpPr>
          <p:cNvPr id="3" name="Content Placeholder 2">
            <a:extLst>
              <a:ext uri="{FF2B5EF4-FFF2-40B4-BE49-F238E27FC236}">
                <a16:creationId xmlns:a16="http://schemas.microsoft.com/office/drawing/2014/main" id="{D6D8EA96-22DE-280B-989D-67FD2B03F4C7}"/>
              </a:ext>
            </a:extLst>
          </p:cNvPr>
          <p:cNvSpPr>
            <a:spLocks noGrp="1"/>
          </p:cNvSpPr>
          <p:nvPr>
            <p:ph idx="1"/>
          </p:nvPr>
        </p:nvSpPr>
        <p:spPr>
          <a:xfrm>
            <a:off x="1069848" y="2322576"/>
            <a:ext cx="8284359" cy="4050792"/>
          </a:xfrm>
        </p:spPr>
        <p:txBody>
          <a:bodyPr>
            <a:normAutofit/>
          </a:bodyPr>
          <a:lstStyle/>
          <a:p>
            <a:r>
              <a:rPr lang="en-US" dirty="0"/>
              <a:t>Easy to use. Simply call the API with a text analysis request: </a:t>
            </a:r>
          </a:p>
          <a:p>
            <a:endParaRPr lang="en-US" dirty="0"/>
          </a:p>
          <a:p>
            <a:pPr marL="0" indent="0">
              <a:buNone/>
            </a:pPr>
            <a:endParaRPr lang="en-US" dirty="0"/>
          </a:p>
        </p:txBody>
      </p:sp>
      <p:sp>
        <p:nvSpPr>
          <p:cNvPr id="4" name="TextBox 3">
            <a:extLst>
              <a:ext uri="{FF2B5EF4-FFF2-40B4-BE49-F238E27FC236}">
                <a16:creationId xmlns:a16="http://schemas.microsoft.com/office/drawing/2014/main" id="{5A42C5F6-106B-2D1B-BB89-6C4F31A5B094}"/>
              </a:ext>
            </a:extLst>
          </p:cNvPr>
          <p:cNvSpPr txBox="1"/>
          <p:nvPr/>
        </p:nvSpPr>
        <p:spPr>
          <a:xfrm>
            <a:off x="1469241" y="3222845"/>
            <a:ext cx="7884966" cy="2862322"/>
          </a:xfrm>
          <a:prstGeom prst="rect">
            <a:avLst/>
          </a:prstGeom>
          <a:noFill/>
        </p:spPr>
        <p:txBody>
          <a:bodyPr wrap="square" rtlCol="0">
            <a:spAutoFit/>
          </a:bodyPr>
          <a:lstStyle/>
          <a:p>
            <a:pPr marL="0" indent="0">
              <a:buNone/>
            </a:pPr>
            <a:r>
              <a:rPr lang="en-US" dirty="0">
                <a:latin typeface="Courier New" panose="02070309020205020404" pitchFamily="49" charset="0"/>
                <a:cs typeface="Courier New" panose="02070309020205020404" pitchFamily="49" charset="0"/>
              </a:rPr>
              <a:t>User: “What is the emotional sentiment expressed in the following Twitter message. Respond only with the name of the feeling.</a:t>
            </a:r>
          </a:p>
          <a:p>
            <a:pPr marL="0" indent="0">
              <a:buNone/>
            </a:pPr>
            <a:r>
              <a:rPr lang="en-US" dirty="0">
                <a:latin typeface="Courier New" panose="02070309020205020404" pitchFamily="49" charset="0"/>
                <a:cs typeface="Courier New" panose="02070309020205020404" pitchFamily="49" charset="0"/>
              </a:rPr>
              <a:t>'I feel a profound warmth in my heart when I see you, a gentle stirring, it courses through my veins, filling every fiber with a radiant light that only the heart can understand and only the soul can express.’”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ChatGPT</a:t>
            </a:r>
            <a:r>
              <a:rPr lang="en-US" dirty="0">
                <a:latin typeface="Courier New" panose="02070309020205020404" pitchFamily="49" charset="0"/>
                <a:cs typeface="Courier New" panose="02070309020205020404" pitchFamily="49" charset="0"/>
              </a:rPr>
              <a:t>: “Love” </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29126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434" name="Picture 2" descr="The COVID-19 Paradigm Shift—From Values To Careers To Whole Economies">
            <a:extLst>
              <a:ext uri="{FF2B5EF4-FFF2-40B4-BE49-F238E27FC236}">
                <a16:creationId xmlns:a16="http://schemas.microsoft.com/office/drawing/2014/main" id="{D48B1BA3-4781-E83F-D732-1EE13A8E4DBC}"/>
              </a:ext>
            </a:extLst>
          </p:cNvPr>
          <p:cNvPicPr>
            <a:picLocks noChangeAspect="1" noChangeArrowheads="1"/>
          </p:cNvPicPr>
          <p:nvPr/>
        </p:nvPicPr>
        <p:blipFill rotWithShape="1">
          <a:blip r:embed="rId3">
            <a:alphaModFix amt="55000"/>
            <a:extLst>
              <a:ext uri="{28A0092B-C50C-407E-A947-70E740481C1C}">
                <a14:useLocalDpi xmlns:a14="http://schemas.microsoft.com/office/drawing/2010/main" val="0"/>
              </a:ext>
            </a:extLst>
          </a:blip>
          <a:srcRect t="6250"/>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A2CC00-4FF5-0AB3-B1B6-55680B762A94}"/>
              </a:ext>
            </a:extLst>
          </p:cNvPr>
          <p:cNvSpPr>
            <a:spLocks noGrp="1"/>
          </p:cNvSpPr>
          <p:nvPr>
            <p:ph type="title"/>
          </p:nvPr>
        </p:nvSpPr>
        <p:spPr>
          <a:xfrm>
            <a:off x="623463" y="-1363243"/>
            <a:ext cx="8346917" cy="5585619"/>
          </a:xfrm>
        </p:spPr>
        <p:txBody>
          <a:bodyPr>
            <a:normAutofit/>
          </a:bodyPr>
          <a:lstStyle/>
          <a:p>
            <a:r>
              <a:rPr lang="en-US" sz="4800" dirty="0">
                <a:solidFill>
                  <a:schemeClr val="bg1"/>
                </a:solidFill>
              </a:rPr>
              <a:t>Paradigm </a:t>
            </a:r>
            <a:r>
              <a:rPr lang="en-US" sz="4800" dirty="0" err="1">
                <a:solidFill>
                  <a:schemeClr val="bg1"/>
                </a:solidFill>
              </a:rPr>
              <a:t>SHIft</a:t>
            </a:r>
            <a:r>
              <a:rPr lang="en-US" sz="4800" dirty="0">
                <a:solidFill>
                  <a:schemeClr val="bg1"/>
                </a:solidFill>
              </a:rPr>
              <a:t> in the making? </a:t>
            </a:r>
          </a:p>
        </p:txBody>
      </p:sp>
      <p:sp>
        <p:nvSpPr>
          <p:cNvPr id="3" name="Content Placeholder 2">
            <a:extLst>
              <a:ext uri="{FF2B5EF4-FFF2-40B4-BE49-F238E27FC236}">
                <a16:creationId xmlns:a16="http://schemas.microsoft.com/office/drawing/2014/main" id="{7AA45416-7B72-F94B-BE20-A79ADD194951}"/>
              </a:ext>
            </a:extLst>
          </p:cNvPr>
          <p:cNvSpPr>
            <a:spLocks noGrp="1"/>
          </p:cNvSpPr>
          <p:nvPr>
            <p:ph idx="1"/>
          </p:nvPr>
        </p:nvSpPr>
        <p:spPr>
          <a:xfrm>
            <a:off x="359043" y="2269668"/>
            <a:ext cx="6906491" cy="4199796"/>
          </a:xfrm>
        </p:spPr>
        <p:txBody>
          <a:bodyPr anchor="ctr">
            <a:normAutofit fontScale="77500" lnSpcReduction="20000"/>
          </a:bodyPr>
          <a:lstStyle/>
          <a:p>
            <a:pPr marL="0" marR="0">
              <a:spcBef>
                <a:spcPts val="0"/>
              </a:spcBef>
              <a:spcAft>
                <a:spcPts val="600"/>
              </a:spcAft>
            </a:pPr>
            <a:r>
              <a:rPr lang="en-US" sz="3600" kern="100" dirty="0">
                <a:solidFill>
                  <a:srgbClr val="FFFFFF"/>
                </a:solidFill>
                <a:effectLst/>
                <a:ea typeface="Calibri" panose="020F0502020204030204" pitchFamily="34" charset="0"/>
                <a:cs typeface="Times New Roman" panose="02020603050405020304" pitchFamily="18" charset="0"/>
              </a:rPr>
              <a:t>An explosion of use. The ease-of-use, high accuracy, and relatively low costs of LLMs have meant that they have become hugely popular.</a:t>
            </a:r>
          </a:p>
          <a:p>
            <a:pPr marL="0" marR="0">
              <a:spcBef>
                <a:spcPts val="0"/>
              </a:spcBef>
              <a:spcAft>
                <a:spcPts val="600"/>
              </a:spcAft>
            </a:pPr>
            <a:endParaRPr lang="en-US" sz="3600" kern="100" dirty="0">
              <a:solidFill>
                <a:srgbClr val="FFFFFF"/>
              </a:solidFill>
              <a:effectLst/>
              <a:ea typeface="Calibri" panose="020F0502020204030204" pitchFamily="34" charset="0"/>
              <a:cs typeface="Times New Roman" panose="02020603050405020304" pitchFamily="18" charset="0"/>
            </a:endParaRPr>
          </a:p>
          <a:p>
            <a:pPr marL="0" marR="0">
              <a:spcBef>
                <a:spcPts val="0"/>
              </a:spcBef>
              <a:spcAft>
                <a:spcPts val="600"/>
              </a:spcAft>
            </a:pPr>
            <a:r>
              <a:rPr lang="en-US" sz="3600" kern="100" dirty="0">
                <a:solidFill>
                  <a:srgbClr val="FFFFFF"/>
                </a:solidFill>
                <a:effectLst/>
                <a:ea typeface="Calibri" panose="020F0502020204030204" pitchFamily="34" charset="0"/>
                <a:cs typeface="Times New Roman" panose="02020603050405020304" pitchFamily="18" charset="0"/>
              </a:rPr>
              <a:t>While computational methods have before made social science more and more technically challenging, LLMs have had the opposite result: empowering qualitative scholars.</a:t>
            </a:r>
          </a:p>
          <a:p>
            <a:pPr marL="0" marR="0">
              <a:spcBef>
                <a:spcPts val="0"/>
              </a:spcBef>
              <a:spcAft>
                <a:spcPts val="600"/>
              </a:spcAft>
            </a:pPr>
            <a:r>
              <a:rPr lang="en-US" sz="3600" kern="100" dirty="0">
                <a:solidFill>
                  <a:srgbClr val="FFFFFF"/>
                </a:solidFill>
                <a:effectLst/>
                <a:ea typeface="Calibri" panose="020F0502020204030204" pitchFamily="34" charset="0"/>
                <a:cs typeface="Times New Roman" panose="02020603050405020304" pitchFamily="18" charset="0"/>
              </a:rPr>
              <a:t>Every underfunded ECR can now afford coding huge datasets!</a:t>
            </a:r>
          </a:p>
        </p:txBody>
      </p:sp>
    </p:spTree>
    <p:extLst>
      <p:ext uri="{BB962C8B-B14F-4D97-AF65-F5344CB8AC3E}">
        <p14:creationId xmlns:p14="http://schemas.microsoft.com/office/powerpoint/2010/main" val="4004897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CC57D-C435-0233-99DC-06F60C396A8D}"/>
            </a:ext>
          </a:extLst>
        </p:cNvPr>
        <p:cNvGrpSpPr/>
        <p:nvPr/>
      </p:nvGrpSpPr>
      <p:grpSpPr>
        <a:xfrm>
          <a:off x="0" y="0"/>
          <a:ext cx="0" cy="0"/>
          <a:chOff x="0" y="0"/>
          <a:chExt cx="0" cy="0"/>
        </a:xfrm>
      </p:grpSpPr>
      <p:pic>
        <p:nvPicPr>
          <p:cNvPr id="5122" name="Picture 2" descr="In a Wild West setting, robot cowboys wearing lab coats and cowboy hats having a shootout, with papers and documents flying around in the wind, in a dusty western town with saloons and horses.">
            <a:extLst>
              <a:ext uri="{FF2B5EF4-FFF2-40B4-BE49-F238E27FC236}">
                <a16:creationId xmlns:a16="http://schemas.microsoft.com/office/drawing/2014/main" id="{868590CE-C030-DC24-306C-B8FC308D499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6655" b="171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60F4DDE-B145-34B6-3050-D99DFF9CDB02}"/>
              </a:ext>
            </a:extLst>
          </p:cNvPr>
          <p:cNvSpPr txBox="1"/>
          <p:nvPr/>
        </p:nvSpPr>
        <p:spPr>
          <a:xfrm>
            <a:off x="2789500" y="2164465"/>
            <a:ext cx="1751762" cy="923330"/>
          </a:xfrm>
          <a:prstGeom prst="rect">
            <a:avLst/>
          </a:prstGeom>
          <a:noFill/>
        </p:spPr>
        <p:txBody>
          <a:bodyPr wrap="none" rtlCol="0">
            <a:spAutoFit/>
          </a:bodyPr>
          <a:lstStyle/>
          <a:p>
            <a:r>
              <a:rPr lang="en-US" dirty="0"/>
              <a:t>Wild West of </a:t>
            </a:r>
          </a:p>
          <a:p>
            <a:r>
              <a:rPr lang="en-US" dirty="0"/>
              <a:t>LLM-based </a:t>
            </a:r>
          </a:p>
          <a:p>
            <a:r>
              <a:rPr lang="en-US" dirty="0"/>
              <a:t>text annotation</a:t>
            </a:r>
          </a:p>
        </p:txBody>
      </p:sp>
    </p:spTree>
    <p:extLst>
      <p:ext uri="{BB962C8B-B14F-4D97-AF65-F5344CB8AC3E}">
        <p14:creationId xmlns:p14="http://schemas.microsoft.com/office/powerpoint/2010/main" val="54915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2C7CA4-E28F-E49C-001A-85974C4DE3ED}"/>
              </a:ext>
            </a:extLst>
          </p:cNvPr>
          <p:cNvSpPr>
            <a:spLocks noGrp="1"/>
          </p:cNvSpPr>
          <p:nvPr>
            <p:ph type="title"/>
          </p:nvPr>
        </p:nvSpPr>
        <p:spPr/>
        <p:txBody>
          <a:bodyPr/>
          <a:lstStyle/>
          <a:p>
            <a:r>
              <a:rPr lang="en-US" dirty="0"/>
              <a:t>Advantages with LLMs</a:t>
            </a:r>
          </a:p>
        </p:txBody>
      </p:sp>
      <p:sp>
        <p:nvSpPr>
          <p:cNvPr id="7" name="Content Placeholder 6">
            <a:extLst>
              <a:ext uri="{FF2B5EF4-FFF2-40B4-BE49-F238E27FC236}">
                <a16:creationId xmlns:a16="http://schemas.microsoft.com/office/drawing/2014/main" id="{BB2C62BA-75DF-A295-BC73-15D0270B7198}"/>
              </a:ext>
            </a:extLst>
          </p:cNvPr>
          <p:cNvSpPr>
            <a:spLocks noGrp="1"/>
          </p:cNvSpPr>
          <p:nvPr>
            <p:ph idx="1"/>
          </p:nvPr>
        </p:nvSpPr>
        <p:spPr/>
        <p:txBody>
          <a:bodyPr>
            <a:normAutofit/>
          </a:bodyPr>
          <a:lstStyle/>
          <a:p>
            <a:pPr marL="457200" indent="-457200">
              <a:buFont typeface="+mj-lt"/>
              <a:buAutoNum type="arabicPeriod"/>
            </a:pPr>
            <a:r>
              <a:rPr lang="en-US" dirty="0"/>
              <a:t>Powerful, versatile, no training data required </a:t>
            </a:r>
          </a:p>
          <a:p>
            <a:pPr marL="457200" indent="-457200">
              <a:buFont typeface="+mj-lt"/>
              <a:buAutoNum type="arabicPeriod"/>
            </a:pPr>
            <a:r>
              <a:rPr lang="en-US" dirty="0"/>
              <a:t>Easy to use </a:t>
            </a:r>
          </a:p>
          <a:p>
            <a:pPr marL="457200" indent="-457200">
              <a:buFont typeface="+mj-lt"/>
              <a:buAutoNum type="arabicPeriod"/>
            </a:pPr>
            <a:r>
              <a:rPr lang="en-US" dirty="0"/>
              <a:t>Bridges quant and qual by enabling computational interpretation</a:t>
            </a:r>
          </a:p>
          <a:p>
            <a:endParaRPr lang="en-US" dirty="0"/>
          </a:p>
        </p:txBody>
      </p:sp>
    </p:spTree>
    <p:extLst>
      <p:ext uri="{BB962C8B-B14F-4D97-AF65-F5344CB8AC3E}">
        <p14:creationId xmlns:p14="http://schemas.microsoft.com/office/powerpoint/2010/main" val="2564437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DFD6E7-71D2-3545-103A-7C2B0AA833C5}"/>
              </a:ext>
            </a:extLst>
          </p:cNvPr>
          <p:cNvSpPr>
            <a:spLocks noGrp="1"/>
          </p:cNvSpPr>
          <p:nvPr>
            <p:ph idx="1"/>
          </p:nvPr>
        </p:nvSpPr>
        <p:spPr/>
        <p:txBody>
          <a:bodyPr>
            <a:normAutofit/>
          </a:bodyPr>
          <a:lstStyle/>
          <a:p>
            <a:r>
              <a:rPr lang="en-US" dirty="0"/>
              <a:t>More expensive and slower than supervised models</a:t>
            </a:r>
          </a:p>
          <a:p>
            <a:endParaRPr lang="en-US" dirty="0"/>
          </a:p>
          <a:p>
            <a:r>
              <a:rPr lang="en-US" dirty="0"/>
              <a:t>LLM are capable, but also more challenging to use than they may seem: prone to bias, misunderstandings, and unreliable results.</a:t>
            </a:r>
          </a:p>
          <a:p>
            <a:r>
              <a:rPr lang="en-US" dirty="0"/>
              <a:t>Researchers have varying levels of success (</a:t>
            </a:r>
            <a:r>
              <a:rPr lang="en-US" dirty="0" err="1"/>
              <a:t>Rathje</a:t>
            </a:r>
            <a:r>
              <a:rPr lang="en-US" dirty="0"/>
              <a:t> et al., 2023 ; </a:t>
            </a:r>
            <a:r>
              <a:rPr lang="en-US" dirty="0" err="1"/>
              <a:t>Pangakis</a:t>
            </a:r>
            <a:r>
              <a:rPr lang="en-US" dirty="0"/>
              <a:t> et al. 2023)</a:t>
            </a:r>
          </a:p>
          <a:p>
            <a:endParaRPr lang="en-US" dirty="0"/>
          </a:p>
          <a:p>
            <a:r>
              <a:rPr lang="en-US" dirty="0"/>
              <a:t>Some argue that we should not use them at all: “unreliable and incompatible with the principles of open science" (e.g., Kristensen-McLachlan et al 2023). </a:t>
            </a:r>
          </a:p>
          <a:p>
            <a:pPr marL="0" indent="0">
              <a:buNone/>
            </a:pPr>
            <a:endParaRPr lang="en-US" dirty="0"/>
          </a:p>
        </p:txBody>
      </p:sp>
      <p:sp>
        <p:nvSpPr>
          <p:cNvPr id="2" name="Title 4">
            <a:extLst>
              <a:ext uri="{FF2B5EF4-FFF2-40B4-BE49-F238E27FC236}">
                <a16:creationId xmlns:a16="http://schemas.microsoft.com/office/drawing/2014/main" id="{A9A18431-1A4C-0AE2-3AB7-0C49F8DBBD22}"/>
              </a:ext>
            </a:extLst>
          </p:cNvPr>
          <p:cNvSpPr>
            <a:spLocks noGrp="1"/>
          </p:cNvSpPr>
          <p:nvPr>
            <p:ph type="title"/>
          </p:nvPr>
        </p:nvSpPr>
        <p:spPr>
          <a:xfrm>
            <a:off x="780480" y="600379"/>
            <a:ext cx="10058400" cy="1609344"/>
          </a:xfrm>
        </p:spPr>
        <p:txBody>
          <a:bodyPr/>
          <a:lstStyle/>
          <a:p>
            <a:r>
              <a:rPr lang="en-US" dirty="0"/>
              <a:t>Criticisms of LLMs</a:t>
            </a:r>
          </a:p>
        </p:txBody>
      </p:sp>
    </p:spTree>
    <p:extLst>
      <p:ext uri="{BB962C8B-B14F-4D97-AF65-F5344CB8AC3E}">
        <p14:creationId xmlns:p14="http://schemas.microsoft.com/office/powerpoint/2010/main" val="4024140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87F31-9493-8791-9CFF-15B47FB0D808}"/>
            </a:ext>
          </a:extLst>
        </p:cNvPr>
        <p:cNvGrpSpPr/>
        <p:nvPr/>
      </p:nvGrpSpPr>
      <p:grpSpPr>
        <a:xfrm>
          <a:off x="0" y="0"/>
          <a:ext cx="0" cy="0"/>
          <a:chOff x="0" y="0"/>
          <a:chExt cx="0" cy="0"/>
        </a:xfrm>
      </p:grpSpPr>
      <p:pic>
        <p:nvPicPr>
          <p:cNvPr id="6146" name="Picture 2" descr="In a Wild West setting, a robot sheriff wearing a badge and a cowboy hat arrives to bring order to the town, with papers and documents now stacked in clean piles on wooden tables amidst a dusty street with saloons and horses.">
            <a:extLst>
              <a:ext uri="{FF2B5EF4-FFF2-40B4-BE49-F238E27FC236}">
                <a16:creationId xmlns:a16="http://schemas.microsoft.com/office/drawing/2014/main" id="{AA93A424-D0D3-B54C-A7F6-74D68873A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93" y="1997243"/>
            <a:ext cx="4026725" cy="4026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673007-DBDE-4625-531C-ACCC5AA313E7}"/>
              </a:ext>
            </a:extLst>
          </p:cNvPr>
          <p:cNvSpPr txBox="1"/>
          <p:nvPr/>
        </p:nvSpPr>
        <p:spPr>
          <a:xfrm>
            <a:off x="4882087" y="2853084"/>
            <a:ext cx="7101392" cy="1938992"/>
          </a:xfrm>
          <a:prstGeom prst="rect">
            <a:avLst/>
          </a:prstGeom>
          <a:noFill/>
        </p:spPr>
        <p:txBody>
          <a:bodyPr wrap="square" rtlCol="0">
            <a:spAutoFit/>
          </a:bodyPr>
          <a:lstStyle/>
          <a:p>
            <a:pPr marL="0" marR="0">
              <a:spcBef>
                <a:spcPts val="0"/>
              </a:spcBef>
              <a:spcAft>
                <a:spcPts val="0"/>
              </a:spcAft>
            </a:pPr>
            <a:r>
              <a:rPr lang="en-US" sz="2000" kern="100" dirty="0">
                <a:ea typeface="Calibri" panose="020F0502020204030204" pitchFamily="34" charset="0"/>
                <a:cs typeface="Times New Roman" panose="02020603050405020304" pitchFamily="18" charset="0"/>
              </a:rPr>
              <a:t>We should neither be uncritical nor reject their use: </a:t>
            </a:r>
            <a:r>
              <a:rPr lang="en-US" sz="2000" kern="100" dirty="0">
                <a:effectLst/>
                <a:ea typeface="Calibri" panose="020F0502020204030204" pitchFamily="34" charset="0"/>
                <a:cs typeface="Times New Roman" panose="02020603050405020304" pitchFamily="18" charset="0"/>
              </a:rPr>
              <a:t>but need to structure, direct and formalize their use in ways that draws benefits from their capacities, and manage their risks. </a:t>
            </a:r>
          </a:p>
          <a:p>
            <a:pPr marL="0" marR="0">
              <a:spcBef>
                <a:spcPts val="0"/>
              </a:spcBef>
              <a:spcAft>
                <a:spcPts val="0"/>
              </a:spcAft>
            </a:pPr>
            <a:r>
              <a:rPr lang="en-US" sz="2000" kern="100" dirty="0">
                <a:effectLst/>
                <a:ea typeface="Calibri" panose="020F0502020204030204" pitchFamily="34" charset="0"/>
                <a:cs typeface="Times New Roman" panose="02020603050405020304" pitchFamily="18" charset="0"/>
              </a:rPr>
              <a:t> </a:t>
            </a:r>
          </a:p>
          <a:p>
            <a:pPr marL="0" marR="0">
              <a:spcBef>
                <a:spcPts val="0"/>
              </a:spcBef>
              <a:spcAft>
                <a:spcPts val="0"/>
              </a:spcAft>
            </a:pPr>
            <a:r>
              <a:rPr lang="en-US" sz="2000" kern="100" dirty="0">
                <a:ea typeface="Calibri" panose="020F0502020204030204" pitchFamily="34" charset="0"/>
                <a:cs typeface="Times New Roman" panose="02020603050405020304" pitchFamily="18" charset="0"/>
              </a:rPr>
              <a:t>We need a sheriff in town!</a:t>
            </a:r>
          </a:p>
        </p:txBody>
      </p:sp>
      <p:sp>
        <p:nvSpPr>
          <p:cNvPr id="3" name="Title 4">
            <a:extLst>
              <a:ext uri="{FF2B5EF4-FFF2-40B4-BE49-F238E27FC236}">
                <a16:creationId xmlns:a16="http://schemas.microsoft.com/office/drawing/2014/main" id="{A7E2A86D-1DFF-135C-0501-BFF9BF1B6EC0}"/>
              </a:ext>
            </a:extLst>
          </p:cNvPr>
          <p:cNvSpPr>
            <a:spLocks noGrp="1"/>
          </p:cNvSpPr>
          <p:nvPr>
            <p:ph type="title"/>
          </p:nvPr>
        </p:nvSpPr>
        <p:spPr>
          <a:xfrm>
            <a:off x="4634850" y="1445331"/>
            <a:ext cx="10058400" cy="1609344"/>
          </a:xfrm>
        </p:spPr>
        <p:txBody>
          <a:bodyPr/>
          <a:lstStyle/>
          <a:p>
            <a:r>
              <a:rPr lang="en-US" dirty="0"/>
              <a:t>SOLUTION</a:t>
            </a:r>
          </a:p>
        </p:txBody>
      </p:sp>
    </p:spTree>
    <p:extLst>
      <p:ext uri="{BB962C8B-B14F-4D97-AF65-F5344CB8AC3E}">
        <p14:creationId xmlns:p14="http://schemas.microsoft.com/office/powerpoint/2010/main" val="3221223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FA5C-4509-E320-CE9F-BB6D3C581493}"/>
              </a:ext>
            </a:extLst>
          </p:cNvPr>
          <p:cNvSpPr>
            <a:spLocks noGrp="1"/>
          </p:cNvSpPr>
          <p:nvPr>
            <p:ph type="title"/>
          </p:nvPr>
        </p:nvSpPr>
        <p:spPr/>
        <p:txBody>
          <a:bodyPr/>
          <a:lstStyle/>
          <a:p>
            <a:r>
              <a:rPr lang="en-US" b="1" dirty="0"/>
              <a:t>Situating NLP</a:t>
            </a:r>
          </a:p>
        </p:txBody>
      </p:sp>
      <p:sp>
        <p:nvSpPr>
          <p:cNvPr id="3" name="Content Placeholder 2">
            <a:extLst>
              <a:ext uri="{FF2B5EF4-FFF2-40B4-BE49-F238E27FC236}">
                <a16:creationId xmlns:a16="http://schemas.microsoft.com/office/drawing/2014/main" id="{EA031BCF-0D0E-BD47-0491-B852BDD8E3EF}"/>
              </a:ext>
            </a:extLst>
          </p:cNvPr>
          <p:cNvSpPr>
            <a:spLocks noGrp="1"/>
          </p:cNvSpPr>
          <p:nvPr>
            <p:ph idx="1"/>
          </p:nvPr>
        </p:nvSpPr>
        <p:spPr/>
        <p:txBody>
          <a:bodyPr/>
          <a:lstStyle/>
          <a:p>
            <a:pPr marL="0" indent="0">
              <a:buNone/>
            </a:pPr>
            <a:r>
              <a:rPr lang="en-US" dirty="0"/>
              <a:t>There are different traditions of text analysis in the social sciences.</a:t>
            </a:r>
          </a:p>
          <a:p>
            <a:pPr marL="0" indent="0">
              <a:buNone/>
            </a:pPr>
            <a:endParaRPr lang="en-US" dirty="0"/>
          </a:p>
          <a:p>
            <a:pPr marL="0" indent="0">
              <a:buNone/>
            </a:pPr>
            <a:r>
              <a:rPr lang="en-US" dirty="0">
                <a:highlight>
                  <a:srgbClr val="FFFF00"/>
                </a:highlight>
              </a:rPr>
              <a:t>1. Qualitative text analysis</a:t>
            </a:r>
          </a:p>
          <a:p>
            <a:pPr marL="0" indent="0">
              <a:buNone/>
            </a:pPr>
            <a:r>
              <a:rPr lang="en-US" dirty="0"/>
              <a:t>2. Quantitative text analysis</a:t>
            </a:r>
          </a:p>
          <a:p>
            <a:pPr marL="0" indent="0">
              <a:buNone/>
            </a:pPr>
            <a:r>
              <a:rPr lang="en-US" dirty="0"/>
              <a:t>3. Natural Language Processing</a:t>
            </a:r>
            <a:endParaRPr lang="en-US" i="1" dirty="0"/>
          </a:p>
        </p:txBody>
      </p:sp>
    </p:spTree>
    <p:extLst>
      <p:ext uri="{BB962C8B-B14F-4D97-AF65-F5344CB8AC3E}">
        <p14:creationId xmlns:p14="http://schemas.microsoft.com/office/powerpoint/2010/main" val="723105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31C7D-5F9F-DBAA-818F-0BA6C28403CF}"/>
            </a:ext>
          </a:extLst>
        </p:cNvPr>
        <p:cNvGrpSpPr/>
        <p:nvPr/>
      </p:nvGrpSpPr>
      <p:grpSpPr>
        <a:xfrm>
          <a:off x="0" y="0"/>
          <a:ext cx="0" cy="0"/>
          <a:chOff x="0" y="0"/>
          <a:chExt cx="0" cy="0"/>
        </a:xfrm>
      </p:grpSpPr>
      <p:pic>
        <p:nvPicPr>
          <p:cNvPr id="7" name="Picture 6" descr="A group of people standing in front of a person holding the stone&#10;&#10;Description automatically generated">
            <a:extLst>
              <a:ext uri="{FF2B5EF4-FFF2-40B4-BE49-F238E27FC236}">
                <a16:creationId xmlns:a16="http://schemas.microsoft.com/office/drawing/2014/main" id="{9EE9CCBC-1D02-945F-CDB4-880B1E97DC55}"/>
              </a:ext>
            </a:extLst>
          </p:cNvPr>
          <p:cNvPicPr>
            <a:picLocks noChangeAspect="1"/>
          </p:cNvPicPr>
          <p:nvPr/>
        </p:nvPicPr>
        <p:blipFill rotWithShape="1">
          <a:blip r:embed="rId3"/>
          <a:srcRect r="-3" b="-3"/>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3" name="TextBox 2">
            <a:extLst>
              <a:ext uri="{FF2B5EF4-FFF2-40B4-BE49-F238E27FC236}">
                <a16:creationId xmlns:a16="http://schemas.microsoft.com/office/drawing/2014/main" id="{F2A6B8DE-E9E6-2670-743D-B6198517F017}"/>
              </a:ext>
            </a:extLst>
          </p:cNvPr>
          <p:cNvSpPr txBox="1"/>
          <p:nvPr/>
        </p:nvSpPr>
        <p:spPr>
          <a:xfrm>
            <a:off x="6664355" y="1962383"/>
            <a:ext cx="4322606" cy="4544241"/>
          </a:xfrm>
          <a:prstGeom prst="rect">
            <a:avLst/>
          </a:prstGeom>
        </p:spPr>
        <p:txBody>
          <a:bodyPr vert="horz" lIns="91440" tIns="45720" rIns="91440" bIns="45720" rtlCol="0" anchor="t">
            <a:normAutofit/>
          </a:bodyPr>
          <a:lstStyle/>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Choose an appropriate model </a:t>
            </a:r>
            <a:r>
              <a:rPr lang="en-US" dirty="0">
                <a:solidFill>
                  <a:schemeClr val="tx1">
                    <a:alpha val="80000"/>
                  </a:schemeClr>
                </a:solidFill>
              </a:rPr>
              <a:t>(</a:t>
            </a:r>
            <a:r>
              <a:rPr lang="en-US" dirty="0">
                <a:solidFill>
                  <a:schemeClr val="tx1">
                    <a:alpha val="80000"/>
                  </a:schemeClr>
                </a:solidFill>
                <a:effectLst/>
              </a:rPr>
              <a:t>probably not </a:t>
            </a:r>
            <a:r>
              <a:rPr lang="en-US" dirty="0" err="1">
                <a:solidFill>
                  <a:schemeClr val="tx1">
                    <a:alpha val="80000"/>
                  </a:schemeClr>
                </a:solidFill>
                <a:effectLst/>
              </a:rPr>
              <a:t>ChatGPT</a:t>
            </a:r>
            <a:r>
              <a:rPr lang="en-US" dirty="0">
                <a:solidFill>
                  <a:schemeClr val="tx1">
                    <a:alpha val="80000"/>
                  </a:schemeClr>
                </a:solidFill>
              </a:rPr>
              <a:t>)</a:t>
            </a:r>
            <a:endParaRPr lang="en-US" dirty="0">
              <a:solidFill>
                <a:schemeClr val="tx1">
                  <a:alpha val="80000"/>
                </a:schemeClr>
              </a:solidFill>
              <a:effectLst/>
            </a:endParaRP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Follow a structured coding process</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Develop a Prompt Codebook</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Validate your model,</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Use structured prompts</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Consider ethical and legal implications</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Prompt stability analysis</a:t>
            </a:r>
          </a:p>
          <a:p>
            <a:pPr marL="457200" marR="0" lvl="0" indent="-342900">
              <a:lnSpc>
                <a:spcPct val="90000"/>
              </a:lnSpc>
              <a:spcBef>
                <a:spcPts val="0"/>
              </a:spcBef>
              <a:spcAft>
                <a:spcPts val="600"/>
              </a:spcAft>
              <a:buFont typeface="+mj-lt"/>
              <a:buAutoNum type="arabicPeriod"/>
            </a:pPr>
            <a:r>
              <a:rPr lang="en-US" dirty="0">
                <a:solidFill>
                  <a:schemeClr val="tx1">
                    <a:alpha val="80000"/>
                  </a:schemeClr>
                </a:solidFill>
                <a:effectLst/>
              </a:rPr>
              <a:t>Consider that your data may be in the training data.</a:t>
            </a:r>
          </a:p>
        </p:txBody>
      </p:sp>
      <p:sp>
        <p:nvSpPr>
          <p:cNvPr id="8" name="TextBox 7">
            <a:extLst>
              <a:ext uri="{FF2B5EF4-FFF2-40B4-BE49-F238E27FC236}">
                <a16:creationId xmlns:a16="http://schemas.microsoft.com/office/drawing/2014/main" id="{323AAAEF-3EBC-23AC-32B7-723EC3CC70D9}"/>
              </a:ext>
            </a:extLst>
          </p:cNvPr>
          <p:cNvSpPr txBox="1"/>
          <p:nvPr/>
        </p:nvSpPr>
        <p:spPr>
          <a:xfrm>
            <a:off x="6664355" y="838506"/>
            <a:ext cx="3957416" cy="954107"/>
          </a:xfrm>
          <a:prstGeom prst="rect">
            <a:avLst/>
          </a:prstGeom>
          <a:noFill/>
        </p:spPr>
        <p:txBody>
          <a:bodyPr wrap="square" rtlCol="0">
            <a:spAutoFit/>
          </a:bodyPr>
          <a:lstStyle/>
          <a:p>
            <a:r>
              <a:rPr lang="en-US" sz="2800" b="1" dirty="0">
                <a:latin typeface="+mj-lt"/>
              </a:rPr>
              <a:t>The 8 commandments of LLM text annotation</a:t>
            </a:r>
          </a:p>
        </p:txBody>
      </p:sp>
      <p:sp>
        <p:nvSpPr>
          <p:cNvPr id="2" name="TextBox 1">
            <a:extLst>
              <a:ext uri="{FF2B5EF4-FFF2-40B4-BE49-F238E27FC236}">
                <a16:creationId xmlns:a16="http://schemas.microsoft.com/office/drawing/2014/main" id="{D0CF7039-9F4B-640D-4AA0-4A2D6213DC86}"/>
              </a:ext>
            </a:extLst>
          </p:cNvPr>
          <p:cNvSpPr txBox="1"/>
          <p:nvPr/>
        </p:nvSpPr>
        <p:spPr>
          <a:xfrm>
            <a:off x="150470" y="6375819"/>
            <a:ext cx="6210354" cy="261610"/>
          </a:xfrm>
          <a:prstGeom prst="rect">
            <a:avLst/>
          </a:prstGeom>
          <a:noFill/>
        </p:spPr>
        <p:txBody>
          <a:bodyPr wrap="none" rtlCol="0">
            <a:spAutoFit/>
          </a:bodyPr>
          <a:lstStyle/>
          <a:p>
            <a:r>
              <a:rPr lang="en-US" sz="1100" dirty="0"/>
              <a:t>Petter Törnberg. 2024. Best Practices for Text Annotation with Large Language Models. </a:t>
            </a:r>
            <a:r>
              <a:rPr lang="en-US" sz="1100" dirty="0" err="1"/>
              <a:t>ArXiv</a:t>
            </a:r>
            <a:r>
              <a:rPr lang="en-US" sz="1100" dirty="0"/>
              <a:t>.</a:t>
            </a:r>
          </a:p>
        </p:txBody>
      </p:sp>
    </p:spTree>
    <p:extLst>
      <p:ext uri="{BB962C8B-B14F-4D97-AF65-F5344CB8AC3E}">
        <p14:creationId xmlns:p14="http://schemas.microsoft.com/office/powerpoint/2010/main" val="3120936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7625C-C010-8041-E107-8AFB21B165DC}"/>
              </a:ext>
            </a:extLst>
          </p:cNvPr>
          <p:cNvSpPr>
            <a:spLocks noGrp="1"/>
          </p:cNvSpPr>
          <p:nvPr>
            <p:ph type="title"/>
          </p:nvPr>
        </p:nvSpPr>
        <p:spPr/>
        <p:txBody>
          <a:bodyPr/>
          <a:lstStyle/>
          <a:p>
            <a:r>
              <a:rPr lang="en-US" dirty="0"/>
              <a:t>LLM in practice</a:t>
            </a:r>
          </a:p>
        </p:txBody>
      </p:sp>
      <p:sp>
        <p:nvSpPr>
          <p:cNvPr id="3" name="Content Placeholder 2">
            <a:extLst>
              <a:ext uri="{FF2B5EF4-FFF2-40B4-BE49-F238E27FC236}">
                <a16:creationId xmlns:a16="http://schemas.microsoft.com/office/drawing/2014/main" id="{BC0FBC26-A2D9-2FB4-F0EE-F9090379B6CE}"/>
              </a:ext>
            </a:extLst>
          </p:cNvPr>
          <p:cNvSpPr>
            <a:spLocks noGrp="1"/>
          </p:cNvSpPr>
          <p:nvPr>
            <p:ph idx="1"/>
          </p:nvPr>
        </p:nvSpPr>
        <p:spPr/>
        <p:txBody>
          <a:bodyPr/>
          <a:lstStyle/>
          <a:p>
            <a:r>
              <a:rPr lang="en-US" dirty="0"/>
              <a:t>This week, we will just test this through the web interface</a:t>
            </a:r>
          </a:p>
          <a:p>
            <a:r>
              <a:rPr lang="en-US" dirty="0"/>
              <a:t>I will however also provide a guide for how to use LLMs through the API</a:t>
            </a:r>
          </a:p>
          <a:p>
            <a:endParaRPr lang="en-US" dirty="0"/>
          </a:p>
          <a:p>
            <a:r>
              <a:rPr lang="en-US" dirty="0"/>
              <a:t>In week 5, we will use the LLM to annotate data and then train a machine learning model on it. </a:t>
            </a:r>
          </a:p>
          <a:p>
            <a:endParaRPr lang="en-US" dirty="0"/>
          </a:p>
          <a:p>
            <a:pPr marL="0" indent="0">
              <a:buNone/>
            </a:pPr>
            <a:endParaRPr lang="en-US" dirty="0"/>
          </a:p>
        </p:txBody>
      </p:sp>
    </p:spTree>
    <p:extLst>
      <p:ext uri="{BB962C8B-B14F-4D97-AF65-F5344CB8AC3E}">
        <p14:creationId xmlns:p14="http://schemas.microsoft.com/office/powerpoint/2010/main" val="33718756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itting in a library&#10;&#10;Description automatically generated">
            <a:extLst>
              <a:ext uri="{FF2B5EF4-FFF2-40B4-BE49-F238E27FC236}">
                <a16:creationId xmlns:a16="http://schemas.microsoft.com/office/drawing/2014/main" id="{E99C9FEE-678E-BBBA-CD9C-18A340C56849}"/>
              </a:ext>
            </a:extLst>
          </p:cNvPr>
          <p:cNvPicPr>
            <a:picLocks noChangeAspect="1"/>
          </p:cNvPicPr>
          <p:nvPr/>
        </p:nvPicPr>
        <p:blipFill rotWithShape="1">
          <a:blip r:embed="rId2"/>
          <a:srcRect t="30894" b="12866"/>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DADB494C-EA31-7949-E36E-99BE25FD50E0}"/>
              </a:ext>
            </a:extLst>
          </p:cNvPr>
          <p:cNvSpPr/>
          <p:nvPr/>
        </p:nvSpPr>
        <p:spPr>
          <a:xfrm>
            <a:off x="5602514" y="249796"/>
            <a:ext cx="4412343" cy="5352717"/>
          </a:xfrm>
          <a:prstGeom prst="rect">
            <a:avLst/>
          </a:prstGeom>
          <a:solidFill>
            <a:schemeClr val="bg1">
              <a:alpha val="5014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E6BE149-38A6-11C1-2328-5D97379CEABC}"/>
              </a:ext>
            </a:extLst>
          </p:cNvPr>
          <p:cNvSpPr txBox="1"/>
          <p:nvPr/>
        </p:nvSpPr>
        <p:spPr>
          <a:xfrm>
            <a:off x="5776686" y="249796"/>
            <a:ext cx="4064000" cy="584775"/>
          </a:xfrm>
          <a:prstGeom prst="rect">
            <a:avLst/>
          </a:prstGeom>
          <a:noFill/>
        </p:spPr>
        <p:txBody>
          <a:bodyPr wrap="square" rtlCol="0">
            <a:spAutoFit/>
          </a:bodyPr>
          <a:lstStyle/>
          <a:p>
            <a:r>
              <a:rPr lang="en-US" sz="3200" b="1" dirty="0"/>
              <a:t>Today’s class</a:t>
            </a:r>
          </a:p>
        </p:txBody>
      </p:sp>
      <p:sp>
        <p:nvSpPr>
          <p:cNvPr id="26" name="TextBox 25">
            <a:extLst>
              <a:ext uri="{FF2B5EF4-FFF2-40B4-BE49-F238E27FC236}">
                <a16:creationId xmlns:a16="http://schemas.microsoft.com/office/drawing/2014/main" id="{C64D4555-EC8E-B5B0-D357-746B980E0004}"/>
              </a:ext>
            </a:extLst>
          </p:cNvPr>
          <p:cNvSpPr txBox="1"/>
          <p:nvPr/>
        </p:nvSpPr>
        <p:spPr>
          <a:xfrm>
            <a:off x="5776685" y="834571"/>
            <a:ext cx="4064000" cy="5016758"/>
          </a:xfrm>
          <a:prstGeom prst="rect">
            <a:avLst/>
          </a:prstGeom>
          <a:noFill/>
        </p:spPr>
        <p:txBody>
          <a:bodyPr wrap="square" rtlCol="0">
            <a:spAutoFit/>
          </a:bodyPr>
          <a:lstStyle/>
          <a:p>
            <a:pPr marL="457200" indent="-457200">
              <a:buAutoNum type="arabicPeriod"/>
            </a:pPr>
            <a:r>
              <a:rPr lang="en-US" sz="2000" dirty="0"/>
              <a:t>Situating NLP in text analysis (quant, qual, and NLP)</a:t>
            </a:r>
          </a:p>
          <a:p>
            <a:pPr marL="457200" indent="-457200">
              <a:buAutoNum type="arabicPeriod"/>
            </a:pPr>
            <a:r>
              <a:rPr lang="en-US" sz="2000" dirty="0"/>
              <a:t>Data cleaning &amp; preprocessing</a:t>
            </a:r>
          </a:p>
          <a:p>
            <a:pPr marL="457200" indent="-457200">
              <a:buAutoNum type="arabicPeriod"/>
            </a:pPr>
            <a:r>
              <a:rPr lang="en-US" sz="2000" dirty="0"/>
              <a:t>Text representation / Vectorization</a:t>
            </a:r>
            <a:br>
              <a:rPr lang="en-US" sz="2000" dirty="0"/>
            </a:br>
            <a:endParaRPr lang="en-US" sz="2000" dirty="0"/>
          </a:p>
          <a:p>
            <a:pPr marL="457200" indent="-457200">
              <a:buAutoNum type="arabicPeriod"/>
            </a:pPr>
            <a:r>
              <a:rPr lang="en-US" sz="2000" dirty="0"/>
              <a:t>Sentiment analysis</a:t>
            </a:r>
          </a:p>
          <a:p>
            <a:pPr marL="457200" indent="-457200">
              <a:buAutoNum type="arabicPeriod"/>
            </a:pPr>
            <a:r>
              <a:rPr lang="en-US" sz="2000" dirty="0"/>
              <a:t>Topic modeling</a:t>
            </a:r>
          </a:p>
          <a:p>
            <a:pPr marL="457200" indent="-457200">
              <a:buAutoNum type="arabicPeriod"/>
            </a:pPr>
            <a:r>
              <a:rPr lang="en-US" sz="2000" dirty="0"/>
              <a:t>Machine learning</a:t>
            </a:r>
          </a:p>
          <a:p>
            <a:pPr marL="457200" indent="-457200">
              <a:buAutoNum type="arabicPeriod"/>
            </a:pPr>
            <a:r>
              <a:rPr lang="en-US" sz="2000" dirty="0"/>
              <a:t>Large Language Models</a:t>
            </a:r>
          </a:p>
          <a:p>
            <a:pPr marL="457200" indent="-457200">
              <a:buAutoNum type="arabicPeriod"/>
            </a:pPr>
            <a:endParaRPr lang="en-US" sz="2000" dirty="0"/>
          </a:p>
          <a:p>
            <a:pPr marL="457200" indent="-457200">
              <a:buAutoNum type="arabicPeriod"/>
            </a:pPr>
            <a:r>
              <a:rPr lang="en-US" sz="2000" dirty="0">
                <a:highlight>
                  <a:srgbClr val="FFFF00"/>
                </a:highlight>
              </a:rPr>
              <a:t>Extra: Case study 1: </a:t>
            </a:r>
            <a:r>
              <a:rPr lang="en-US" sz="2000" i="1" dirty="0">
                <a:highlight>
                  <a:srgbClr val="FFFF00"/>
                </a:highlight>
              </a:rPr>
              <a:t>Race &amp; Airbnb in New York City</a:t>
            </a:r>
            <a:r>
              <a:rPr lang="en-US" sz="2000" dirty="0">
                <a:highlight>
                  <a:srgbClr val="FFFF00"/>
                </a:highlight>
              </a:rPr>
              <a:t> </a:t>
            </a:r>
          </a:p>
          <a:p>
            <a:pPr marL="457200" indent="-457200">
              <a:buAutoNum type="arabicPeriod"/>
            </a:pPr>
            <a:endParaRPr lang="en-US" sz="2000" dirty="0"/>
          </a:p>
          <a:p>
            <a:pPr marL="457200" indent="-457200">
              <a:buAutoNum type="arabicPeriod"/>
            </a:pPr>
            <a:endParaRPr lang="en-US" sz="2000" dirty="0"/>
          </a:p>
        </p:txBody>
      </p:sp>
    </p:spTree>
    <p:extLst>
      <p:ext uri="{BB962C8B-B14F-4D97-AF65-F5344CB8AC3E}">
        <p14:creationId xmlns:p14="http://schemas.microsoft.com/office/powerpoint/2010/main" val="3259770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810C3D-5A03-495D-9B4B-1004B26EE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5231"/>
            <a:ext cx="12226954" cy="7329416"/>
          </a:xfrm>
          <a:prstGeom prst="rect">
            <a:avLst/>
          </a:prstGeom>
        </p:spPr>
      </p:pic>
      <p:sp>
        <p:nvSpPr>
          <p:cNvPr id="7" name="Rectangle 6">
            <a:extLst>
              <a:ext uri="{FF2B5EF4-FFF2-40B4-BE49-F238E27FC236}">
                <a16:creationId xmlns:a16="http://schemas.microsoft.com/office/drawing/2014/main" id="{74CA45C2-045B-4C47-98BB-D1B1859F2DEE}"/>
              </a:ext>
            </a:extLst>
          </p:cNvPr>
          <p:cNvSpPr/>
          <p:nvPr/>
        </p:nvSpPr>
        <p:spPr>
          <a:xfrm>
            <a:off x="170760" y="316972"/>
            <a:ext cx="3921487" cy="16282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0F36AC8-1424-4C1E-BE3B-6A30D538BA21}"/>
              </a:ext>
            </a:extLst>
          </p:cNvPr>
          <p:cNvSpPr txBox="1"/>
          <p:nvPr/>
        </p:nvSpPr>
        <p:spPr>
          <a:xfrm>
            <a:off x="375688" y="404141"/>
            <a:ext cx="6312877" cy="2031325"/>
          </a:xfrm>
          <a:prstGeom prst="rect">
            <a:avLst/>
          </a:prstGeom>
          <a:noFill/>
        </p:spPr>
        <p:txBody>
          <a:bodyPr wrap="square" rtlCol="0">
            <a:spAutoFit/>
          </a:bodyPr>
          <a:lstStyle/>
          <a:p>
            <a:r>
              <a:rPr lang="sv-SE" b="1" dirty="0">
                <a:latin typeface="Times New Roman" panose="02020603050405020304" pitchFamily="18" charset="0"/>
                <a:cs typeface="Times New Roman" panose="02020603050405020304" pitchFamily="18" charset="0"/>
              </a:rPr>
              <a:t>New York City</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There are 44,317 apartments</a:t>
            </a:r>
          </a:p>
          <a:p>
            <a:r>
              <a:rPr lang="en-US" dirty="0">
                <a:latin typeface="Times New Roman" panose="02020603050405020304" pitchFamily="18" charset="0"/>
                <a:cs typeface="Times New Roman" panose="02020603050405020304" pitchFamily="18" charset="0"/>
              </a:rPr>
              <a:t>Owned by 37,108 hosts.</a:t>
            </a:r>
          </a:p>
          <a:p>
            <a:r>
              <a:rPr lang="en-US" dirty="0">
                <a:latin typeface="Times New Roman" panose="02020603050405020304" pitchFamily="18" charset="0"/>
                <a:cs typeface="Times New Roman" panose="02020603050405020304" pitchFamily="18" charset="0"/>
              </a:rPr>
              <a:t>Reviewed 801,784 times, </a:t>
            </a:r>
          </a:p>
          <a:p>
            <a:r>
              <a:rPr lang="en-US" dirty="0">
                <a:latin typeface="Times New Roman" panose="02020603050405020304" pitchFamily="18" charset="0"/>
                <a:cs typeface="Times New Roman" panose="02020603050405020304" pitchFamily="18" charset="0"/>
              </a:rPr>
              <a:t>703,685 reviewers.</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087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C7F22-5587-467E-BE38-217685D0B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890787"/>
            <a:ext cx="10166403" cy="5702114"/>
          </a:xfrm>
          <a:prstGeom prst="rect">
            <a:avLst/>
          </a:prstGeom>
        </p:spPr>
      </p:pic>
      <p:sp>
        <p:nvSpPr>
          <p:cNvPr id="4" name="Rectangle 3">
            <a:extLst>
              <a:ext uri="{FF2B5EF4-FFF2-40B4-BE49-F238E27FC236}">
                <a16:creationId xmlns:a16="http://schemas.microsoft.com/office/drawing/2014/main" id="{9089F3D2-EB7D-454D-8C9D-E8CB7D1A2934}"/>
              </a:ext>
            </a:extLst>
          </p:cNvPr>
          <p:cNvSpPr/>
          <p:nvPr/>
        </p:nvSpPr>
        <p:spPr>
          <a:xfrm>
            <a:off x="6096000" y="1848255"/>
            <a:ext cx="3981855" cy="36705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35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39C1A-E2EB-4FA4-916A-8D96C9BD3F69}"/>
              </a:ext>
            </a:extLst>
          </p:cNvPr>
          <p:cNvPicPr>
            <a:picLocks noChangeAspect="1"/>
          </p:cNvPicPr>
          <p:nvPr/>
        </p:nvPicPr>
        <p:blipFill>
          <a:blip r:embed="rId2"/>
          <a:stretch>
            <a:fillRect/>
          </a:stretch>
        </p:blipFill>
        <p:spPr>
          <a:xfrm>
            <a:off x="6666743" y="0"/>
            <a:ext cx="5525257" cy="6627962"/>
          </a:xfrm>
          <a:prstGeom prst="rect">
            <a:avLst/>
          </a:prstGeom>
        </p:spPr>
      </p:pic>
      <p:sp>
        <p:nvSpPr>
          <p:cNvPr id="4" name="TextBox 3">
            <a:extLst>
              <a:ext uri="{FF2B5EF4-FFF2-40B4-BE49-F238E27FC236}">
                <a16:creationId xmlns:a16="http://schemas.microsoft.com/office/drawing/2014/main" id="{1F0F3DDD-566F-47E4-9C4F-13C872AF4736}"/>
              </a:ext>
            </a:extLst>
          </p:cNvPr>
          <p:cNvSpPr txBox="1"/>
          <p:nvPr/>
        </p:nvSpPr>
        <p:spPr>
          <a:xfrm>
            <a:off x="236312" y="2476162"/>
            <a:ext cx="6430431" cy="584775"/>
          </a:xfrm>
          <a:prstGeom prst="rect">
            <a:avLst/>
          </a:prstGeom>
          <a:noFill/>
        </p:spPr>
        <p:txBody>
          <a:bodyPr wrap="square" rtlCol="0">
            <a:spAutoFit/>
          </a:bodyPr>
          <a:lstStyle/>
          <a:p>
            <a:pPr algn="ctr"/>
            <a:r>
              <a:rPr lang="en-US" sz="3200" b="1" dirty="0"/>
              <a:t>Hosts framing neighborhoods</a:t>
            </a:r>
          </a:p>
        </p:txBody>
      </p:sp>
      <p:cxnSp>
        <p:nvCxnSpPr>
          <p:cNvPr id="6" name="Straight Arrow Connector 5">
            <a:extLst>
              <a:ext uri="{FF2B5EF4-FFF2-40B4-BE49-F238E27FC236}">
                <a16:creationId xmlns:a16="http://schemas.microsoft.com/office/drawing/2014/main" id="{4FF1196F-7045-4109-9A3E-57EBE2BF0728}"/>
              </a:ext>
            </a:extLst>
          </p:cNvPr>
          <p:cNvCxnSpPr>
            <a:cxnSpLocks/>
            <a:endCxn id="3" idx="1"/>
          </p:cNvCxnSpPr>
          <p:nvPr/>
        </p:nvCxnSpPr>
        <p:spPr>
          <a:xfrm>
            <a:off x="3709358" y="3060937"/>
            <a:ext cx="2957385" cy="253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73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41B0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FA7BD-1989-414B-B901-EDC63172EE15}"/>
              </a:ext>
            </a:extLst>
          </p:cNvPr>
          <p:cNvPicPr>
            <a:picLocks noChangeAspect="1"/>
          </p:cNvPicPr>
          <p:nvPr/>
        </p:nvPicPr>
        <p:blipFill>
          <a:blip r:embed="rId2"/>
          <a:stretch>
            <a:fillRect/>
          </a:stretch>
        </p:blipFill>
        <p:spPr>
          <a:xfrm>
            <a:off x="660934" y="1317548"/>
            <a:ext cx="5101087" cy="4877110"/>
          </a:xfrm>
          <a:prstGeom prst="rect">
            <a:avLst/>
          </a:prstGeom>
        </p:spPr>
      </p:pic>
      <p:pic>
        <p:nvPicPr>
          <p:cNvPr id="5" name="Picture 4">
            <a:extLst>
              <a:ext uri="{FF2B5EF4-FFF2-40B4-BE49-F238E27FC236}">
                <a16:creationId xmlns:a16="http://schemas.microsoft.com/office/drawing/2014/main" id="{E585ACC4-3AEC-4A18-B8C6-7CF1D939E764}"/>
              </a:ext>
            </a:extLst>
          </p:cNvPr>
          <p:cNvPicPr>
            <a:picLocks noChangeAspect="1"/>
          </p:cNvPicPr>
          <p:nvPr/>
        </p:nvPicPr>
        <p:blipFill>
          <a:blip r:embed="rId3"/>
          <a:stretch>
            <a:fillRect/>
          </a:stretch>
        </p:blipFill>
        <p:spPr>
          <a:xfrm>
            <a:off x="6136257" y="1223098"/>
            <a:ext cx="6211952" cy="5215535"/>
          </a:xfrm>
          <a:prstGeom prst="rect">
            <a:avLst/>
          </a:prstGeom>
        </p:spPr>
      </p:pic>
      <p:sp>
        <p:nvSpPr>
          <p:cNvPr id="10" name="TextBox 9">
            <a:extLst>
              <a:ext uri="{FF2B5EF4-FFF2-40B4-BE49-F238E27FC236}">
                <a16:creationId xmlns:a16="http://schemas.microsoft.com/office/drawing/2014/main" id="{3FFCAFA2-6CDE-42DB-BCB7-90822D23EED1}"/>
              </a:ext>
            </a:extLst>
          </p:cNvPr>
          <p:cNvSpPr txBox="1"/>
          <p:nvPr/>
        </p:nvSpPr>
        <p:spPr>
          <a:xfrm flipH="1">
            <a:off x="4552630" y="100303"/>
            <a:ext cx="6594708" cy="369332"/>
          </a:xfrm>
          <a:prstGeom prst="rect">
            <a:avLst/>
          </a:prstGeom>
          <a:noFill/>
        </p:spPr>
        <p:txBody>
          <a:bodyPr wrap="square" rtlCol="0">
            <a:spAutoFit/>
          </a:bodyPr>
          <a:lstStyle/>
          <a:p>
            <a:r>
              <a:rPr lang="en-US" b="1" dirty="0">
                <a:solidFill>
                  <a:schemeClr val="bg1"/>
                </a:solidFill>
              </a:rPr>
              <a:t>Most overrepresented words</a:t>
            </a:r>
          </a:p>
        </p:txBody>
      </p:sp>
      <p:sp>
        <p:nvSpPr>
          <p:cNvPr id="11" name="TextBox 10">
            <a:extLst>
              <a:ext uri="{FF2B5EF4-FFF2-40B4-BE49-F238E27FC236}">
                <a16:creationId xmlns:a16="http://schemas.microsoft.com/office/drawing/2014/main" id="{12AED48F-A003-447E-97D6-19D4A09F5BBB}"/>
              </a:ext>
            </a:extLst>
          </p:cNvPr>
          <p:cNvSpPr txBox="1"/>
          <p:nvPr/>
        </p:nvSpPr>
        <p:spPr>
          <a:xfrm flipH="1">
            <a:off x="7849984" y="813828"/>
            <a:ext cx="2032225" cy="369332"/>
          </a:xfrm>
          <a:prstGeom prst="rect">
            <a:avLst/>
          </a:prstGeom>
          <a:noFill/>
        </p:spPr>
        <p:txBody>
          <a:bodyPr wrap="square" rtlCol="0">
            <a:spAutoFit/>
          </a:bodyPr>
          <a:lstStyle/>
          <a:p>
            <a:r>
              <a:rPr lang="en-US" b="1" dirty="0">
                <a:solidFill>
                  <a:schemeClr val="bg1"/>
                </a:solidFill>
              </a:rPr>
              <a:t>BLACK HOSTS</a:t>
            </a:r>
          </a:p>
        </p:txBody>
      </p:sp>
      <p:sp>
        <p:nvSpPr>
          <p:cNvPr id="2" name="TextBox 1">
            <a:extLst>
              <a:ext uri="{FF2B5EF4-FFF2-40B4-BE49-F238E27FC236}">
                <a16:creationId xmlns:a16="http://schemas.microsoft.com/office/drawing/2014/main" id="{4108DE8D-D484-CB2B-03CD-A3522C0A2FAC}"/>
              </a:ext>
            </a:extLst>
          </p:cNvPr>
          <p:cNvSpPr txBox="1"/>
          <p:nvPr/>
        </p:nvSpPr>
        <p:spPr>
          <a:xfrm flipH="1">
            <a:off x="2195364" y="998494"/>
            <a:ext cx="2032225" cy="369332"/>
          </a:xfrm>
          <a:prstGeom prst="rect">
            <a:avLst/>
          </a:prstGeom>
          <a:noFill/>
        </p:spPr>
        <p:txBody>
          <a:bodyPr wrap="square" rtlCol="0">
            <a:spAutoFit/>
          </a:bodyPr>
          <a:lstStyle/>
          <a:p>
            <a:r>
              <a:rPr lang="en-US" b="1" dirty="0">
                <a:solidFill>
                  <a:schemeClr val="bg1"/>
                </a:solidFill>
              </a:rPr>
              <a:t>WHITE HOSTS</a:t>
            </a:r>
          </a:p>
        </p:txBody>
      </p:sp>
    </p:spTree>
    <p:extLst>
      <p:ext uri="{BB962C8B-B14F-4D97-AF65-F5344CB8AC3E}">
        <p14:creationId xmlns:p14="http://schemas.microsoft.com/office/powerpoint/2010/main" val="10921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0A9AD2-8528-4B07-99C4-13AD62CC8D21}"/>
              </a:ext>
            </a:extLst>
          </p:cNvPr>
          <p:cNvSpPr txBox="1"/>
          <p:nvPr/>
        </p:nvSpPr>
        <p:spPr>
          <a:xfrm>
            <a:off x="743222" y="566101"/>
            <a:ext cx="4227183"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Topics as a function of host race </a:t>
            </a:r>
          </a:p>
        </p:txBody>
      </p:sp>
      <p:graphicFrame>
        <p:nvGraphicFramePr>
          <p:cNvPr id="6" name="Table 5">
            <a:extLst>
              <a:ext uri="{FF2B5EF4-FFF2-40B4-BE49-F238E27FC236}">
                <a16:creationId xmlns:a16="http://schemas.microsoft.com/office/drawing/2014/main" id="{71F319AF-A9AA-4D17-AD2B-7BE9D5747309}"/>
              </a:ext>
            </a:extLst>
          </p:cNvPr>
          <p:cNvGraphicFramePr>
            <a:graphicFrameLocks noGrp="1"/>
          </p:cNvGraphicFramePr>
          <p:nvPr/>
        </p:nvGraphicFramePr>
        <p:xfrm>
          <a:off x="2336498" y="1351619"/>
          <a:ext cx="7733395" cy="4828465"/>
        </p:xfrm>
        <a:graphic>
          <a:graphicData uri="http://schemas.openxmlformats.org/drawingml/2006/table">
            <a:tbl>
              <a:tblPr>
                <a:tableStyleId>{5C22544A-7EE6-4342-B048-85BDC9FD1C3A}</a:tableStyleId>
              </a:tblPr>
              <a:tblGrid>
                <a:gridCol w="673305">
                  <a:extLst>
                    <a:ext uri="{9D8B030D-6E8A-4147-A177-3AD203B41FA5}">
                      <a16:colId xmlns:a16="http://schemas.microsoft.com/office/drawing/2014/main" val="3745487604"/>
                    </a:ext>
                  </a:extLst>
                </a:gridCol>
                <a:gridCol w="7060090">
                  <a:extLst>
                    <a:ext uri="{9D8B030D-6E8A-4147-A177-3AD203B41FA5}">
                      <a16:colId xmlns:a16="http://schemas.microsoft.com/office/drawing/2014/main" val="3865734320"/>
                    </a:ext>
                  </a:extLst>
                </a:gridCol>
              </a:tblGrid>
              <a:tr h="308311">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u="none" strike="noStrike" dirty="0" err="1">
                          <a:effectLst/>
                        </a:rPr>
                        <a:t>brooklyn</a:t>
                      </a:r>
                      <a:r>
                        <a:rPr lang="en-US" sz="1400" u="none" strike="noStrike" dirty="0">
                          <a:effectLst/>
                        </a:rPr>
                        <a:t> </a:t>
                      </a:r>
                      <a:r>
                        <a:rPr lang="en-US" sz="1400" b="1" u="none" strike="noStrike" dirty="0">
                          <a:effectLst/>
                        </a:rPr>
                        <a:t>park</a:t>
                      </a:r>
                      <a:r>
                        <a:rPr lang="en-US" sz="1400" u="none" strike="noStrike" dirty="0">
                          <a:effectLst/>
                        </a:rPr>
                        <a:t> prospect </a:t>
                      </a:r>
                      <a:r>
                        <a:rPr lang="en-US" sz="1400" b="1" u="none" strike="noStrike" dirty="0">
                          <a:effectLst/>
                        </a:rPr>
                        <a:t>restaurants bars museum </a:t>
                      </a:r>
                      <a:r>
                        <a:rPr lang="en-US" sz="1400" u="none" strike="noStrike" dirty="0">
                          <a:effectLst/>
                        </a:rPr>
                        <a:t>neighborhood </a:t>
                      </a:r>
                      <a:r>
                        <a:rPr lang="en-US" sz="1400" b="1" u="none" strike="noStrike" dirty="0">
                          <a:effectLst/>
                        </a:rPr>
                        <a:t>great coffee shops </a:t>
                      </a:r>
                      <a:endParaRPr lang="en-US" sz="1400" b="1"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25017299"/>
                  </a:ext>
                </a:extLst>
              </a:tr>
              <a:tr h="308311">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b="1" u="none" strike="noStrike" dirty="0">
                          <a:effectLst/>
                        </a:rPr>
                        <a:t>park</a:t>
                      </a:r>
                      <a:r>
                        <a:rPr lang="en-US" sz="1400" u="none" strike="noStrike" dirty="0">
                          <a:effectLst/>
                        </a:rPr>
                        <a:t> </a:t>
                      </a:r>
                      <a:r>
                        <a:rPr lang="en-US" sz="1400" b="1" u="none" strike="noStrike" dirty="0">
                          <a:effectLst/>
                        </a:rPr>
                        <a:t>restaurants</a:t>
                      </a:r>
                      <a:r>
                        <a:rPr lang="en-US" sz="1400" u="none" strike="noStrike" dirty="0">
                          <a:effectLst/>
                        </a:rPr>
                        <a:t> neighborhood central </a:t>
                      </a:r>
                      <a:r>
                        <a:rPr lang="en-US" sz="1400" b="1" u="none" strike="noStrike" dirty="0">
                          <a:effectLst/>
                        </a:rPr>
                        <a:t>walk </a:t>
                      </a:r>
                      <a:r>
                        <a:rPr lang="en-US" sz="1400" u="none" strike="noStrike" dirty="0">
                          <a:effectLst/>
                        </a:rPr>
                        <a:t>great away </a:t>
                      </a:r>
                      <a:r>
                        <a:rPr lang="en-US" sz="1400" b="1" u="none" strike="noStrike" dirty="0">
                          <a:effectLst/>
                        </a:rPr>
                        <a:t>bars </a:t>
                      </a:r>
                      <a:r>
                        <a:rPr lang="en-US" sz="1400" u="none" strike="noStrike" dirty="0">
                          <a:effectLst/>
                        </a:rPr>
                        <a:t>minute </a:t>
                      </a:r>
                      <a:r>
                        <a:rPr lang="en-US" sz="1400" u="none" strike="noStrike" dirty="0" err="1">
                          <a:effectLst/>
                        </a:rPr>
                        <a:t>manhattan</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708322209"/>
                  </a:ext>
                </a:extLst>
              </a:tr>
              <a:tr h="246848">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b="1" u="none" strike="noStrike" dirty="0">
                          <a:effectLst/>
                        </a:rPr>
                        <a:t>busy </a:t>
                      </a:r>
                      <a:r>
                        <a:rPr lang="en-US" sz="1400" u="none" strike="noStrike" dirty="0">
                          <a:effectLst/>
                        </a:rPr>
                        <a:t>general block day </a:t>
                      </a:r>
                      <a:r>
                        <a:rPr lang="en-US" sz="1400" b="1" u="none" strike="noStrike" dirty="0">
                          <a:effectLst/>
                        </a:rPr>
                        <a:t>native </a:t>
                      </a:r>
                      <a:r>
                        <a:rPr lang="en-US" sz="1400" u="none" strike="noStrike" dirty="0">
                          <a:effectLst/>
                        </a:rPr>
                        <a:t>trains possibility away may times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817158845"/>
                  </a:ext>
                </a:extLst>
              </a:tr>
              <a:tr h="308311">
                <a:tc>
                  <a:txBody>
                    <a:bodyPr/>
                    <a:lstStyle/>
                    <a:p>
                      <a:pPr algn="ctr" fontAlgn="b"/>
                      <a:r>
                        <a:rPr lang="en-US" sz="1400" u="none" strike="noStrike" dirty="0">
                          <a:effectLst/>
                        </a:rPr>
                        <a:t>21</a:t>
                      </a:r>
                      <a:endParaRPr lang="en-US" sz="1400" b="0" i="0" u="none" strike="noStrike" dirty="0">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min away </a:t>
                      </a:r>
                      <a:r>
                        <a:rPr lang="en-US" sz="1400" b="1" u="none" strike="noStrike" dirty="0">
                          <a:effectLst/>
                        </a:rPr>
                        <a:t>walk restaurants park </a:t>
                      </a:r>
                      <a:r>
                        <a:rPr lang="en-US" sz="1400" u="none" strike="noStrike" dirty="0">
                          <a:effectLst/>
                        </a:rPr>
                        <a:t>neighborhood central airport many </a:t>
                      </a:r>
                      <a:r>
                        <a:rPr lang="en-US" sz="1400" u="none" strike="noStrike" dirty="0" err="1">
                          <a:effectLst/>
                        </a:rPr>
                        <a:t>manhattan</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541370323"/>
                  </a:ext>
                </a:extLst>
              </a:tr>
              <a:tr h="308311">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b="1" u="none" strike="noStrike" dirty="0">
                          <a:effectLst/>
                        </a:rPr>
                        <a:t>book </a:t>
                      </a:r>
                      <a:r>
                        <a:rPr lang="en-US" sz="1400" u="none" strike="noStrike" dirty="0" err="1">
                          <a:effectLst/>
                        </a:rPr>
                        <a:t>harlem</a:t>
                      </a:r>
                      <a:r>
                        <a:rPr lang="en-US" sz="1400" u="none" strike="noStrike" dirty="0">
                          <a:effectLst/>
                        </a:rPr>
                        <a:t> neighborhood well </a:t>
                      </a:r>
                      <a:r>
                        <a:rPr lang="en-US" sz="1400" b="1" u="none" strike="noStrike" dirty="0">
                          <a:effectLst/>
                        </a:rPr>
                        <a:t>renowned restaurants </a:t>
                      </a:r>
                      <a:r>
                        <a:rPr lang="en-US" sz="1400" u="none" strike="noStrike" dirty="0">
                          <a:effectLst/>
                        </a:rPr>
                        <a:t>five white shops busses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424460833"/>
                  </a:ext>
                </a:extLst>
              </a:tr>
              <a:tr h="308311">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b="1" u="none" strike="noStrike" dirty="0">
                          <a:effectLst/>
                        </a:rPr>
                        <a:t>park </a:t>
                      </a:r>
                      <a:r>
                        <a:rPr lang="en-US" sz="1400" u="none" strike="noStrike" dirty="0">
                          <a:effectLst/>
                        </a:rPr>
                        <a:t>blocks </a:t>
                      </a:r>
                      <a:r>
                        <a:rPr lang="en-US" sz="1400" b="1" u="none" strike="noStrike" dirty="0">
                          <a:effectLst/>
                        </a:rPr>
                        <a:t>central restaurants </a:t>
                      </a:r>
                      <a:r>
                        <a:rPr lang="en-US" sz="1400" u="none" strike="noStrike" dirty="0">
                          <a:effectLst/>
                        </a:rPr>
                        <a:t>area </a:t>
                      </a:r>
                      <a:r>
                        <a:rPr lang="en-US" sz="1400" u="none" strike="noStrike" dirty="0" err="1">
                          <a:effectLst/>
                        </a:rPr>
                        <a:t>harlem</a:t>
                      </a:r>
                      <a:r>
                        <a:rPr lang="en-US" sz="1400" u="none" strike="noStrike" dirty="0">
                          <a:effectLst/>
                        </a:rPr>
                        <a:t> away neighborhood </a:t>
                      </a:r>
                      <a:r>
                        <a:rPr lang="en-US" sz="1400" b="1" u="none" strike="noStrike" dirty="0">
                          <a:effectLst/>
                        </a:rPr>
                        <a:t>new bars </a:t>
                      </a:r>
                      <a:endParaRPr lang="en-US" sz="1400" b="1"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1181983046"/>
                  </a:ext>
                </a:extLst>
              </a:tr>
              <a:tr h="277579">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b="0" u="none" strike="noStrike" dirty="0">
                          <a:effectLst/>
                        </a:rPr>
                        <a:t>johns </a:t>
                      </a:r>
                      <a:r>
                        <a:rPr lang="en-US" sz="1400" b="1" u="none" strike="noStrike" dirty="0">
                          <a:effectLst/>
                        </a:rPr>
                        <a:t>forest diversity </a:t>
                      </a:r>
                      <a:r>
                        <a:rPr lang="en-US" sz="1400" u="none" strike="noStrike" dirty="0">
                          <a:effectLst/>
                        </a:rPr>
                        <a:t>simple </a:t>
                      </a:r>
                      <a:r>
                        <a:rPr lang="en-US" sz="1400" u="none" strike="noStrike" dirty="0" err="1">
                          <a:effectLst/>
                        </a:rPr>
                        <a:t>st</a:t>
                      </a:r>
                      <a:r>
                        <a:rPr lang="en-US" sz="1400" u="none" strike="noStrike" dirty="0">
                          <a:effectLst/>
                        </a:rPr>
                        <a:t> commons part several new borough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2610334433"/>
                  </a:ext>
                </a:extLst>
              </a:tr>
              <a:tr h="339042">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area </a:t>
                      </a:r>
                      <a:r>
                        <a:rPr lang="en-US" sz="1400" u="none" strike="noStrike" dirty="0" err="1">
                          <a:effectLst/>
                        </a:rPr>
                        <a:t>brooklyn</a:t>
                      </a:r>
                      <a:r>
                        <a:rPr lang="en-US" sz="1400" u="none" strike="noStrike" dirty="0">
                          <a:effectLst/>
                        </a:rPr>
                        <a:t> </a:t>
                      </a:r>
                      <a:r>
                        <a:rPr lang="en-US" sz="1400" u="none" strike="noStrike" dirty="0" err="1">
                          <a:effectLst/>
                        </a:rPr>
                        <a:t>lenox</a:t>
                      </a:r>
                      <a:r>
                        <a:rPr lang="en-US" sz="1400" u="none" strike="noStrike" dirty="0">
                          <a:effectLst/>
                        </a:rPr>
                        <a:t> neighborhood </a:t>
                      </a:r>
                      <a:r>
                        <a:rPr lang="en-US" sz="1400" b="1" u="none" strike="noStrike" dirty="0">
                          <a:effectLst/>
                        </a:rPr>
                        <a:t>restaurant </a:t>
                      </a:r>
                      <a:r>
                        <a:rPr lang="en-US" sz="1400" u="none" strike="noStrike" dirty="0">
                          <a:effectLst/>
                        </a:rPr>
                        <a:t>views avenue </a:t>
                      </a:r>
                      <a:r>
                        <a:rPr lang="en-US" sz="1400" b="1" u="none" strike="noStrike" dirty="0">
                          <a:effectLst/>
                        </a:rPr>
                        <a:t>dinner </a:t>
                      </a:r>
                      <a:r>
                        <a:rPr lang="en-US" sz="1400" u="none" strike="noStrike" dirty="0">
                          <a:effectLst/>
                        </a:rPr>
                        <a:t>located </a:t>
                      </a:r>
                      <a:r>
                        <a:rPr lang="en-US" sz="1400" b="1" u="none" strike="noStrike" dirty="0">
                          <a:effectLst/>
                        </a:rPr>
                        <a:t>museum </a:t>
                      </a:r>
                      <a:endParaRPr lang="en-US" sz="1400" b="1"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1841335495"/>
                  </a:ext>
                </a:extLst>
              </a:tr>
              <a:tr h="33991">
                <a:tc>
                  <a:txBody>
                    <a:bodyPr/>
                    <a:lstStyle/>
                    <a:p>
                      <a:pPr algn="ctr" fontAlgn="b"/>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2715133666"/>
                  </a:ext>
                </a:extLst>
              </a:tr>
              <a:tr h="277579">
                <a:tc>
                  <a:txBody>
                    <a:bodyPr/>
                    <a:lstStyle/>
                    <a:p>
                      <a:pPr algn="ctr" fontAlgn="b"/>
                      <a:r>
                        <a:rPr lang="en-US" sz="1400" u="none" strike="noStrike" dirty="0">
                          <a:effectLst/>
                        </a:rPr>
                        <a:t>32</a:t>
                      </a:r>
                      <a:endParaRPr lang="en-US" sz="1400" b="0" i="0" u="none" strike="noStrike" dirty="0">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neighborhood also </a:t>
                      </a:r>
                      <a:r>
                        <a:rPr lang="en-US" sz="1400" b="1" u="none" strike="noStrike" dirty="0">
                          <a:effectLst/>
                        </a:rPr>
                        <a:t>police </a:t>
                      </a:r>
                      <a:r>
                        <a:rPr lang="en-US" sz="1400" u="none" strike="noStrike" dirty="0">
                          <a:effectLst/>
                        </a:rPr>
                        <a:t>located around </a:t>
                      </a:r>
                      <a:r>
                        <a:rPr lang="en-US" sz="1400" u="none" strike="noStrike" dirty="0" err="1">
                          <a:effectLst/>
                        </a:rPr>
                        <a:t>rd</a:t>
                      </a:r>
                      <a:r>
                        <a:rPr lang="en-US" sz="1400" u="none" strike="noStrike" dirty="0">
                          <a:effectLst/>
                        </a:rPr>
                        <a:t> </a:t>
                      </a:r>
                      <a:r>
                        <a:rPr lang="en-US" sz="1400" b="1" u="none" strike="noStrike" dirty="0">
                          <a:effectLst/>
                        </a:rPr>
                        <a:t>quiet </a:t>
                      </a:r>
                      <a:r>
                        <a:rPr lang="en-US" sz="1400" u="none" strike="noStrike" dirty="0">
                          <a:effectLst/>
                        </a:rPr>
                        <a:t>block accessible middle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3703780"/>
                  </a:ext>
                </a:extLst>
              </a:tr>
              <a:tr h="216117">
                <a:tc>
                  <a:txBody>
                    <a:bodyPr/>
                    <a:lstStyle/>
                    <a:p>
                      <a:pPr algn="ct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miles restaurants min park </a:t>
                      </a:r>
                      <a:r>
                        <a:rPr lang="en-US" sz="1400" u="none" strike="noStrike" dirty="0" err="1">
                          <a:effectLst/>
                        </a:rPr>
                        <a:t>th</a:t>
                      </a:r>
                      <a:r>
                        <a:rPr lang="en-US" sz="1400" u="none" strike="noStrike" dirty="0">
                          <a:effectLst/>
                        </a:rPr>
                        <a:t> distance walking green street </a:t>
                      </a:r>
                      <a:r>
                        <a:rPr lang="en-US" sz="1400" u="none" strike="noStrike" dirty="0" err="1">
                          <a:effectLst/>
                        </a:rPr>
                        <a:t>st</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2971240298"/>
                  </a:ext>
                </a:extLst>
              </a:tr>
              <a:tr h="246848">
                <a:tc>
                  <a:txBody>
                    <a:bodyPr/>
                    <a:lstStyle/>
                    <a:p>
                      <a:pPr algn="ctr" fontAlgn="b"/>
                      <a:r>
                        <a:rPr lang="en-US" sz="1400" u="none" strike="noStrike">
                          <a:effectLst/>
                        </a:rPr>
                        <a:t>40</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acres </a:t>
                      </a:r>
                      <a:r>
                        <a:rPr lang="en-US" sz="1400" b="1" u="none" strike="noStrike" dirty="0">
                          <a:effectLst/>
                        </a:rPr>
                        <a:t>security </a:t>
                      </a:r>
                      <a:r>
                        <a:rPr lang="en-US" sz="1400" u="none" strike="noStrike" dirty="0" err="1">
                          <a:effectLst/>
                        </a:rPr>
                        <a:t>india</a:t>
                      </a:r>
                      <a:r>
                        <a:rPr lang="en-US" sz="1400" u="none" strike="noStrike" dirty="0">
                          <a:effectLst/>
                        </a:rPr>
                        <a:t> </a:t>
                      </a:r>
                      <a:r>
                        <a:rPr lang="en-US" sz="1400" b="1" u="none" strike="noStrike" dirty="0">
                          <a:effectLst/>
                        </a:rPr>
                        <a:t>drinks doorman </a:t>
                      </a:r>
                      <a:r>
                        <a:rPr lang="en-US" sz="1400" u="none" strike="noStrike" dirty="0">
                          <a:effectLst/>
                        </a:rPr>
                        <a:t>city town rest door via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1319179300"/>
                  </a:ext>
                </a:extLst>
              </a:tr>
              <a:tr h="339042">
                <a:tc>
                  <a:txBody>
                    <a:bodyPr/>
                    <a:lstStyle/>
                    <a:p>
                      <a:pPr algn="ctr" fontAlgn="b"/>
                      <a:r>
                        <a:rPr lang="en-US" sz="1400" u="none" strike="noStrike">
                          <a:effectLst/>
                        </a:rPr>
                        <a:t>47</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park away central shopping transportation </a:t>
                      </a:r>
                      <a:r>
                        <a:rPr lang="en-US" sz="1400" u="none" strike="noStrike" dirty="0" err="1">
                          <a:effectLst/>
                        </a:rPr>
                        <a:t>jamaica</a:t>
                      </a:r>
                      <a:r>
                        <a:rPr lang="en-US" sz="1400" u="none" strike="noStrike" dirty="0">
                          <a:effectLst/>
                        </a:rPr>
                        <a:t> </a:t>
                      </a:r>
                      <a:r>
                        <a:rPr lang="en-US" sz="1400" b="1" u="none" strike="noStrike" dirty="0">
                          <a:effectLst/>
                        </a:rPr>
                        <a:t>casino </a:t>
                      </a:r>
                      <a:r>
                        <a:rPr lang="en-US" sz="1400" u="none" strike="noStrike" dirty="0">
                          <a:effectLst/>
                        </a:rPr>
                        <a:t>close neighborhood walking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699628983"/>
                  </a:ext>
                </a:extLst>
              </a:tr>
              <a:tr h="308311">
                <a:tc>
                  <a:txBody>
                    <a:bodyPr/>
                    <a:lstStyle/>
                    <a:p>
                      <a:pPr algn="ctr" fontAlgn="b"/>
                      <a:r>
                        <a:rPr lang="en-US" sz="1400" u="none" strike="noStrike">
                          <a:effectLst/>
                        </a:rPr>
                        <a:t>48</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neighborhood stores </a:t>
                      </a:r>
                      <a:r>
                        <a:rPr lang="en-US" sz="1400" b="1" u="none" strike="noStrike" dirty="0">
                          <a:effectLst/>
                        </a:rPr>
                        <a:t>safe </a:t>
                      </a:r>
                      <a:r>
                        <a:rPr lang="en-US" sz="1400" u="none" strike="noStrike" dirty="0">
                          <a:effectLst/>
                        </a:rPr>
                        <a:t>working kinds restaurants </a:t>
                      </a:r>
                      <a:r>
                        <a:rPr lang="en-US" sz="1400" b="1" u="none" strike="noStrike" dirty="0">
                          <a:effectLst/>
                        </a:rPr>
                        <a:t>long drug street </a:t>
                      </a:r>
                      <a:r>
                        <a:rPr lang="en-US" sz="1400" u="none" strike="noStrike" dirty="0" err="1">
                          <a:effectLst/>
                        </a:rPr>
                        <a:t>jamaican</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4013202558"/>
                  </a:ext>
                </a:extLst>
              </a:tr>
              <a:tr h="277579">
                <a:tc>
                  <a:txBody>
                    <a:bodyPr/>
                    <a:lstStyle/>
                    <a:p>
                      <a:pPr algn="ctr" fontAlgn="b"/>
                      <a:r>
                        <a:rPr lang="en-US" sz="1400" u="none" strike="noStrike">
                          <a:effectLst/>
                        </a:rPr>
                        <a:t>51</a:t>
                      </a:r>
                      <a:endParaRPr lang="en-US" sz="1400" b="0" i="0" u="none" strike="noStrike">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a:t>
                      </a:r>
                      <a:r>
                        <a:rPr lang="en-US" sz="1400" u="none" strike="noStrike" dirty="0" err="1">
                          <a:effectLst/>
                        </a:rPr>
                        <a:t>jfk</a:t>
                      </a:r>
                      <a:r>
                        <a:rPr lang="en-US" sz="1400" u="none" strike="noStrike" dirty="0">
                          <a:effectLst/>
                        </a:rPr>
                        <a:t> minutes airport away </a:t>
                      </a:r>
                      <a:r>
                        <a:rPr lang="en-US" sz="1400" b="1" u="none" strike="noStrike" dirty="0">
                          <a:effectLst/>
                        </a:rPr>
                        <a:t>mall </a:t>
                      </a:r>
                      <a:r>
                        <a:rPr lang="en-US" sz="1400" u="none" strike="noStrike" dirty="0">
                          <a:effectLst/>
                        </a:rPr>
                        <a:t>stores shopping several </a:t>
                      </a:r>
                      <a:r>
                        <a:rPr lang="en-US" sz="1400" b="1" u="none" strike="noStrike" dirty="0">
                          <a:effectLst/>
                        </a:rPr>
                        <a:t>supermarkets </a:t>
                      </a:r>
                      <a:r>
                        <a:rPr lang="en-US" sz="1400" u="none" strike="noStrike" dirty="0">
                          <a:effectLst/>
                        </a:rPr>
                        <a:t>green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3323788885"/>
                  </a:ext>
                </a:extLst>
              </a:tr>
              <a:tr h="246848">
                <a:tc>
                  <a:txBody>
                    <a:bodyPr/>
                    <a:lstStyle/>
                    <a:p>
                      <a:pPr algn="ctr" fontAlgn="b"/>
                      <a:r>
                        <a:rPr lang="en-US" sz="1400" u="none" strike="noStrike" dirty="0">
                          <a:effectLst/>
                        </a:rPr>
                        <a:t>57</a:t>
                      </a:r>
                      <a:endParaRPr lang="en-US" sz="1400" b="0" i="0" u="none" strike="noStrike" dirty="0">
                        <a:solidFill>
                          <a:srgbClr val="000000"/>
                        </a:solidFill>
                        <a:effectLst/>
                        <a:latin typeface="Calibri" panose="020F0502020204030204" pitchFamily="34" charset="0"/>
                      </a:endParaRPr>
                    </a:p>
                  </a:txBody>
                  <a:tcPr marL="998" marR="998" marT="998" marB="0" anchor="b"/>
                </a:tc>
                <a:tc>
                  <a:txBody>
                    <a:bodyPr/>
                    <a:lstStyle/>
                    <a:p>
                      <a:pPr algn="l" fontAlgn="b"/>
                      <a:r>
                        <a:rPr lang="en-US" sz="1400" u="none" strike="noStrike" dirty="0">
                          <a:effectLst/>
                        </a:rPr>
                        <a:t> parking salons </a:t>
                      </a:r>
                      <a:r>
                        <a:rPr lang="en-US" sz="1400" u="none" strike="noStrike" dirty="0" err="1">
                          <a:effectLst/>
                        </a:rPr>
                        <a:t>jamaica</a:t>
                      </a:r>
                      <a:r>
                        <a:rPr lang="en-US" sz="1400" u="none" strike="noStrike" dirty="0">
                          <a:effectLst/>
                        </a:rPr>
                        <a:t> neighborhood hair vehicles class </a:t>
                      </a:r>
                      <a:r>
                        <a:rPr lang="en-US" sz="1400" b="1" u="none" strike="noStrike" dirty="0">
                          <a:effectLst/>
                        </a:rPr>
                        <a:t>safe </a:t>
                      </a:r>
                      <a:r>
                        <a:rPr lang="en-US" sz="1400" u="none" strike="noStrike" dirty="0">
                          <a:effectLst/>
                        </a:rPr>
                        <a:t>free years </a:t>
                      </a:r>
                      <a:endParaRPr lang="en-US" sz="1400" b="0" i="0" u="none" strike="noStrike" dirty="0">
                        <a:solidFill>
                          <a:srgbClr val="000000"/>
                        </a:solidFill>
                        <a:effectLst/>
                        <a:latin typeface="Calibri" panose="020F0502020204030204" pitchFamily="34" charset="0"/>
                      </a:endParaRPr>
                    </a:p>
                  </a:txBody>
                  <a:tcPr marL="998" marR="998" marT="998" marB="0" anchor="b"/>
                </a:tc>
                <a:extLst>
                  <a:ext uri="{0D108BD9-81ED-4DB2-BD59-A6C34878D82A}">
                    <a16:rowId xmlns:a16="http://schemas.microsoft.com/office/drawing/2014/main" val="775190253"/>
                  </a:ext>
                </a:extLst>
              </a:tr>
            </a:tbl>
          </a:graphicData>
        </a:graphic>
      </p:graphicFrame>
      <p:sp>
        <p:nvSpPr>
          <p:cNvPr id="7" name="TextBox 6">
            <a:extLst>
              <a:ext uri="{FF2B5EF4-FFF2-40B4-BE49-F238E27FC236}">
                <a16:creationId xmlns:a16="http://schemas.microsoft.com/office/drawing/2014/main" id="{637132F5-FCD2-4196-8A32-93FE2D1B9FFE}"/>
              </a:ext>
            </a:extLst>
          </p:cNvPr>
          <p:cNvSpPr txBox="1"/>
          <p:nvPr/>
        </p:nvSpPr>
        <p:spPr>
          <a:xfrm>
            <a:off x="1124878" y="3432806"/>
            <a:ext cx="889987" cy="369332"/>
          </a:xfrm>
          <a:prstGeom prst="rect">
            <a:avLst/>
          </a:prstGeom>
          <a:noFill/>
        </p:spPr>
        <p:txBody>
          <a:bodyPr wrap="none" rtlCol="0">
            <a:spAutoFit/>
          </a:bodyPr>
          <a:lstStyle/>
          <a:p>
            <a:r>
              <a:rPr lang="en-US" dirty="0"/>
              <a:t>% black</a:t>
            </a:r>
          </a:p>
        </p:txBody>
      </p:sp>
      <p:cxnSp>
        <p:nvCxnSpPr>
          <p:cNvPr id="9" name="Straight Arrow Connector 8">
            <a:extLst>
              <a:ext uri="{FF2B5EF4-FFF2-40B4-BE49-F238E27FC236}">
                <a16:creationId xmlns:a16="http://schemas.microsoft.com/office/drawing/2014/main" id="{895F16E3-3BC4-4554-BBAD-48B72AD19A2E}"/>
              </a:ext>
            </a:extLst>
          </p:cNvPr>
          <p:cNvCxnSpPr/>
          <p:nvPr/>
        </p:nvCxnSpPr>
        <p:spPr>
          <a:xfrm>
            <a:off x="2078748" y="1478300"/>
            <a:ext cx="0" cy="4228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F76D33-838A-42DC-A4CD-904E0C669EBE}"/>
              </a:ext>
            </a:extLst>
          </p:cNvPr>
          <p:cNvSpPr txBox="1"/>
          <p:nvPr/>
        </p:nvSpPr>
        <p:spPr>
          <a:xfrm>
            <a:off x="1437701" y="5606326"/>
            <a:ext cx="513282" cy="276999"/>
          </a:xfrm>
          <a:prstGeom prst="rect">
            <a:avLst/>
          </a:prstGeom>
          <a:noFill/>
        </p:spPr>
        <p:txBody>
          <a:bodyPr wrap="none" rtlCol="0">
            <a:spAutoFit/>
          </a:bodyPr>
          <a:lstStyle/>
          <a:p>
            <a:r>
              <a:rPr lang="en-US" sz="1200" dirty="0"/>
              <a:t>Black</a:t>
            </a:r>
          </a:p>
        </p:txBody>
      </p:sp>
      <p:sp>
        <p:nvSpPr>
          <p:cNvPr id="11" name="TextBox 10">
            <a:extLst>
              <a:ext uri="{FF2B5EF4-FFF2-40B4-BE49-F238E27FC236}">
                <a16:creationId xmlns:a16="http://schemas.microsoft.com/office/drawing/2014/main" id="{7D45407D-6240-4F68-819A-A2646E9E57BB}"/>
              </a:ext>
            </a:extLst>
          </p:cNvPr>
          <p:cNvSpPr txBox="1"/>
          <p:nvPr/>
        </p:nvSpPr>
        <p:spPr>
          <a:xfrm>
            <a:off x="1501584" y="1351619"/>
            <a:ext cx="562911" cy="276999"/>
          </a:xfrm>
          <a:prstGeom prst="rect">
            <a:avLst/>
          </a:prstGeom>
          <a:noFill/>
        </p:spPr>
        <p:txBody>
          <a:bodyPr wrap="none" rtlCol="0">
            <a:spAutoFit/>
          </a:bodyPr>
          <a:lstStyle/>
          <a:p>
            <a:r>
              <a:rPr lang="en-US" sz="1200" dirty="0"/>
              <a:t>White</a:t>
            </a:r>
          </a:p>
        </p:txBody>
      </p:sp>
    </p:spTree>
    <p:extLst>
      <p:ext uri="{BB962C8B-B14F-4D97-AF65-F5344CB8AC3E}">
        <p14:creationId xmlns:p14="http://schemas.microsoft.com/office/powerpoint/2010/main" val="26740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FE2D76-1114-46ED-AAE4-3533E4668B89}"/>
              </a:ext>
            </a:extLst>
          </p:cNvPr>
          <p:cNvSpPr txBox="1"/>
          <p:nvPr/>
        </p:nvSpPr>
        <p:spPr>
          <a:xfrm>
            <a:off x="1015846" y="2136338"/>
            <a:ext cx="4998720" cy="369332"/>
          </a:xfrm>
          <a:prstGeom prst="rect">
            <a:avLst/>
          </a:prstGeom>
          <a:noFill/>
        </p:spPr>
        <p:txBody>
          <a:bodyPr wrap="square" rtlCol="0">
            <a:spAutoFit/>
          </a:bodyPr>
          <a:lstStyle/>
          <a:p>
            <a:r>
              <a:rPr lang="en-US" b="1" dirty="0">
                <a:solidFill>
                  <a:schemeClr val="bg1"/>
                </a:solidFill>
                <a:latin typeface="Book Antiqua" panose="02040602050305030304" pitchFamily="18" charset="0"/>
              </a:rPr>
              <a:t>Airbnb as a Platform for Gentrification</a:t>
            </a:r>
            <a:endParaRPr lang="sv-SE" dirty="0">
              <a:solidFill>
                <a:schemeClr val="bg1"/>
              </a:solidFill>
              <a:latin typeface="Book Antiqua" panose="02040602050305030304" pitchFamily="18" charset="0"/>
            </a:endParaRPr>
          </a:p>
        </p:txBody>
      </p:sp>
      <p:sp>
        <p:nvSpPr>
          <p:cNvPr id="7" name="TextBox 6">
            <a:extLst>
              <a:ext uri="{FF2B5EF4-FFF2-40B4-BE49-F238E27FC236}">
                <a16:creationId xmlns:a16="http://schemas.microsoft.com/office/drawing/2014/main" id="{EFA7481A-3F34-4E0D-B37B-9725F04B6697}"/>
              </a:ext>
            </a:extLst>
          </p:cNvPr>
          <p:cNvSpPr txBox="1"/>
          <p:nvPr/>
        </p:nvSpPr>
        <p:spPr>
          <a:xfrm>
            <a:off x="10270836" y="6211669"/>
            <a:ext cx="4091710" cy="646331"/>
          </a:xfrm>
          <a:prstGeom prst="rect">
            <a:avLst/>
          </a:prstGeom>
          <a:noFill/>
        </p:spPr>
        <p:txBody>
          <a:bodyPr wrap="square" rtlCol="0">
            <a:spAutoFit/>
          </a:bodyPr>
          <a:lstStyle/>
          <a:p>
            <a:r>
              <a:rPr lang="sv-SE" dirty="0">
                <a:solidFill>
                  <a:schemeClr val="bg1"/>
                </a:solidFill>
              </a:rPr>
              <a:t>Petter Törnberg</a:t>
            </a:r>
          </a:p>
          <a:p>
            <a:r>
              <a:rPr lang="sv-SE" dirty="0">
                <a:solidFill>
                  <a:schemeClr val="bg1"/>
                </a:solidFill>
              </a:rPr>
              <a:t>Letizia Chiappini</a:t>
            </a:r>
            <a:endParaRPr lang="en-US" dirty="0">
              <a:solidFill>
                <a:schemeClr val="bg1"/>
              </a:solidFill>
            </a:endParaRPr>
          </a:p>
        </p:txBody>
      </p:sp>
      <p:sp>
        <p:nvSpPr>
          <p:cNvPr id="3" name="TextBox 2">
            <a:extLst>
              <a:ext uri="{FF2B5EF4-FFF2-40B4-BE49-F238E27FC236}">
                <a16:creationId xmlns:a16="http://schemas.microsoft.com/office/drawing/2014/main" id="{A38E6844-BA73-480C-8BC8-1D02305CF352}"/>
              </a:ext>
            </a:extLst>
          </p:cNvPr>
          <p:cNvSpPr txBox="1"/>
          <p:nvPr/>
        </p:nvSpPr>
        <p:spPr>
          <a:xfrm>
            <a:off x="2718170" y="167140"/>
            <a:ext cx="9213011" cy="674030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“this neighborhood is a </a:t>
            </a:r>
            <a:r>
              <a:rPr lang="en-US" sz="1600" b="1" dirty="0">
                <a:latin typeface="Times New Roman" panose="02020603050405020304" pitchFamily="18" charset="0"/>
                <a:cs typeface="Times New Roman" panose="02020603050405020304" pitchFamily="18" charset="0"/>
              </a:rPr>
              <a:t>diamond in the rough</a:t>
            </a:r>
            <a:r>
              <a:rPr lang="en-US" sz="1600" dirty="0">
                <a:latin typeface="Times New Roman" panose="02020603050405020304" pitchFamily="18" charset="0"/>
                <a:cs typeface="Times New Roman" panose="02020603050405020304" pitchFamily="18" charset="0"/>
              </a:rPr>
              <a:t>, especially in the Summer months you will get that Brooklyn </a:t>
            </a:r>
            <a:r>
              <a:rPr lang="en-US" sz="1600" b="1" dirty="0">
                <a:latin typeface="Times New Roman" panose="02020603050405020304" pitchFamily="18" charset="0"/>
                <a:cs typeface="Times New Roman" panose="02020603050405020304" pitchFamily="18" charset="0"/>
              </a:rPr>
              <a:t>authenticity </a:t>
            </a:r>
            <a:r>
              <a:rPr lang="en-US" sz="1600" dirty="0">
                <a:latin typeface="Times New Roman" panose="02020603050405020304" pitchFamily="18" charset="0"/>
                <a:cs typeface="Times New Roman" panose="02020603050405020304" pitchFamily="18" charset="0"/>
              </a:rPr>
              <a:t>of people chilling, hanging out, barbecuing and enjoying the weather until the small hours of the morning. </a:t>
            </a:r>
            <a:r>
              <a:rPr lang="en-US" sz="1600" b="1" dirty="0">
                <a:latin typeface="Times New Roman" panose="02020603050405020304" pitchFamily="18" charset="0"/>
                <a:cs typeface="Times New Roman" panose="02020603050405020304" pitchFamily="18" charset="0"/>
              </a:rPr>
              <a:t>If you can’t ‘walk like you belong’, then this isn’t the location for you . . .</a:t>
            </a:r>
            <a:r>
              <a:rPr lang="en-US" sz="1600" dirty="0">
                <a:latin typeface="Times New Roman" panose="02020603050405020304" pitchFamily="18" charset="0"/>
                <a:cs typeface="Times New Roman" panose="02020603050405020304" pitchFamily="18" charset="0"/>
              </a:rPr>
              <a:t> ”</a:t>
            </a:r>
          </a:p>
          <a:p>
            <a:r>
              <a:rPr lang="en-US" sz="1600" i="1" dirty="0">
                <a:latin typeface="Times New Roman" panose="02020603050405020304" pitchFamily="18" charset="0"/>
                <a:cs typeface="Times New Roman" panose="02020603050405020304" pitchFamily="18" charset="0"/>
              </a:rPr>
              <a:t>Ocean Hill, Brooklyn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area is well-suited for travelers who want </a:t>
            </a:r>
            <a:r>
              <a:rPr lang="en-US" sz="1600" b="1" dirty="0">
                <a:latin typeface="Times New Roman" panose="02020603050405020304" pitchFamily="18" charset="0"/>
                <a:cs typeface="Times New Roman" panose="02020603050405020304" pitchFamily="18" charset="0"/>
              </a:rPr>
              <a:t>the authentic New York experience.  Perfect for any palette- Jamaican bakeries, hipster coffee shops, </a:t>
            </a:r>
            <a:r>
              <a:rPr lang="en-US" sz="1600" b="1" dirty="0" err="1">
                <a:latin typeface="Times New Roman" panose="02020603050405020304" pitchFamily="18" charset="0"/>
                <a:cs typeface="Times New Roman" panose="02020603050405020304" pitchFamily="18" charset="0"/>
              </a:rPr>
              <a:t>asian</a:t>
            </a:r>
            <a:r>
              <a:rPr lang="en-US" sz="1600" b="1" dirty="0">
                <a:latin typeface="Times New Roman" panose="02020603050405020304" pitchFamily="18" charset="0"/>
                <a:cs typeface="Times New Roman" panose="02020603050405020304" pitchFamily="18" charset="0"/>
              </a:rPr>
              <a:t> restaurants, 24/7 bodegas, bars, and organic grocery stores are all within walking distance” </a:t>
            </a:r>
          </a:p>
          <a:p>
            <a:r>
              <a:rPr lang="en-US" sz="1600" i="1" dirty="0">
                <a:latin typeface="Times New Roman" panose="02020603050405020304" pitchFamily="18" charset="0"/>
                <a:cs typeface="Times New Roman" panose="02020603050405020304" pitchFamily="18" charset="0"/>
              </a:rPr>
              <a:t>Prospect Lefferts Gardens-Wingate, Brooklyn</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Bushwick has been recently named as the new Soho. </a:t>
            </a:r>
            <a:r>
              <a:rPr lang="en-US" sz="1600" dirty="0">
                <a:latin typeface="Times New Roman" panose="02020603050405020304" pitchFamily="18" charset="0"/>
                <a:cs typeface="Times New Roman" panose="02020603050405020304" pitchFamily="18" charset="0"/>
              </a:rPr>
              <a:t>A neighborhood full of </a:t>
            </a:r>
            <a:r>
              <a:rPr lang="en-US" sz="1600" b="1" dirty="0">
                <a:latin typeface="Times New Roman" panose="02020603050405020304" pitchFamily="18" charset="0"/>
                <a:cs typeface="Times New Roman" panose="02020603050405020304" pitchFamily="18" charset="0"/>
              </a:rPr>
              <a:t>graffiti art, alternative art galleries, artist studios, bars, coffee places and restaurants. </a:t>
            </a:r>
            <a:r>
              <a:rPr lang="en-US" sz="1600" dirty="0">
                <a:latin typeface="Times New Roman" panose="02020603050405020304" pitchFamily="18" charset="0"/>
                <a:cs typeface="Times New Roman" panose="02020603050405020304" pitchFamily="18" charset="0"/>
              </a:rPr>
              <a:t>Close to Williamsburg, </a:t>
            </a:r>
            <a:r>
              <a:rPr lang="en-US" sz="1600" b="1" dirty="0">
                <a:latin typeface="Times New Roman" panose="02020603050405020304" pitchFamily="18" charset="0"/>
                <a:cs typeface="Times New Roman" panose="02020603050405020304" pitchFamily="18" charset="0"/>
              </a:rPr>
              <a:t>a vibrant hipster neighborhood with restaurants, bars, flee markets, concert venues</a:t>
            </a:r>
            <a:r>
              <a:rPr lang="en-US" sz="1600" dirty="0">
                <a:latin typeface="Times New Roman" panose="02020603050405020304" pitchFamily="18" charset="0"/>
                <a:cs typeface="Times New Roman" panose="02020603050405020304" pitchFamily="18" charset="0"/>
              </a:rPr>
              <a:t>.”</a:t>
            </a:r>
          </a:p>
          <a:p>
            <a:r>
              <a:rPr lang="en-US" sz="1600" i="1" dirty="0">
                <a:latin typeface="Times New Roman" panose="02020603050405020304" pitchFamily="18" charset="0"/>
                <a:cs typeface="Times New Roman" panose="02020603050405020304" pitchFamily="18" charset="0"/>
              </a:rPr>
              <a:t>Stuyvesant Heights, Brooklyn</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“What I love about my neighborhood is that, although there is a coffee shop and a wine store just down the street, the hipsters haven't yet fully taken over, and the neighborhood still has more of an authentic Brooklyn feel to it.</a:t>
            </a:r>
            <a:r>
              <a:rPr lang="en-US" sz="1600" dirty="0">
                <a:latin typeface="Times New Roman" panose="02020603050405020304" pitchFamily="18" charset="0"/>
                <a:cs typeface="Times New Roman" panose="02020603050405020304" pitchFamily="18" charset="0"/>
              </a:rPr>
              <a:t> There are always people hanging out on their stoops, and everyone you pass greets you.” </a:t>
            </a:r>
            <a:r>
              <a:rPr lang="en-US" sz="1600" i="1" dirty="0">
                <a:latin typeface="Times New Roman" panose="02020603050405020304" pitchFamily="18" charset="0"/>
                <a:cs typeface="Times New Roman" panose="02020603050405020304" pitchFamily="18" charset="0"/>
              </a:rPr>
              <a:t>Stuyvesant Heights, Brooklyn</a:t>
            </a:r>
          </a:p>
          <a:p>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“Bedford-Stuyvesant (‘Bed-</a:t>
            </a:r>
            <a:r>
              <a:rPr lang="en-US" sz="1600" dirty="0" err="1">
                <a:latin typeface="Times New Roman" panose="02020603050405020304" pitchFamily="18" charset="0"/>
                <a:cs typeface="Times New Roman" panose="02020603050405020304" pitchFamily="18" charset="0"/>
              </a:rPr>
              <a:t>Stuy</a:t>
            </a:r>
            <a:r>
              <a:rPr lang="en-US" sz="1600" dirty="0">
                <a:latin typeface="Times New Roman" panose="02020603050405020304" pitchFamily="18" charset="0"/>
                <a:cs typeface="Times New Roman" panose="02020603050405020304" pitchFamily="18" charset="0"/>
              </a:rPr>
              <a:t>’) is a vibrant, constantly growing community in central Brooklyn, New York.  </a:t>
            </a:r>
            <a:r>
              <a:rPr lang="en-US" sz="1600" b="1" dirty="0">
                <a:latin typeface="Times New Roman" panose="02020603050405020304" pitchFamily="18" charset="0"/>
                <a:cs typeface="Times New Roman" panose="02020603050405020304" pitchFamily="18" charset="0"/>
              </a:rPr>
              <a:t>In the last five years, this middle-class neighborhood has exploded with a diverse mix of students, artists, professionals and hipsters of all races, mixing in with the existing neighborly, predominantly African American community</a:t>
            </a:r>
            <a:r>
              <a:rPr lang="en-US" sz="1600" dirty="0">
                <a:latin typeface="Times New Roman" panose="02020603050405020304" pitchFamily="18" charset="0"/>
                <a:cs typeface="Times New Roman" panose="02020603050405020304" pitchFamily="18" charset="0"/>
              </a:rPr>
              <a:t>.”</a:t>
            </a:r>
          </a:p>
          <a:p>
            <a:r>
              <a:rPr lang="en-US" sz="1600" i="1" dirty="0">
                <a:latin typeface="Times New Roman" panose="02020603050405020304" pitchFamily="18" charset="0"/>
                <a:cs typeface="Times New Roman" panose="02020603050405020304" pitchFamily="18" charset="0"/>
              </a:rPr>
              <a:t>Stuyvesant Heights, Brooklyn</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51176E-88B1-462E-A066-D4F3A9A33A98}"/>
              </a:ext>
            </a:extLst>
          </p:cNvPr>
          <p:cNvSpPr txBox="1"/>
          <p:nvPr/>
        </p:nvSpPr>
        <p:spPr>
          <a:xfrm>
            <a:off x="286805" y="2736526"/>
            <a:ext cx="519885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White hosts</a:t>
            </a:r>
          </a:p>
        </p:txBody>
      </p:sp>
    </p:spTree>
    <p:extLst>
      <p:ext uri="{BB962C8B-B14F-4D97-AF65-F5344CB8AC3E}">
        <p14:creationId xmlns:p14="http://schemas.microsoft.com/office/powerpoint/2010/main" val="422890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FE2D76-1114-46ED-AAE4-3533E4668B89}"/>
              </a:ext>
            </a:extLst>
          </p:cNvPr>
          <p:cNvSpPr txBox="1"/>
          <p:nvPr/>
        </p:nvSpPr>
        <p:spPr>
          <a:xfrm>
            <a:off x="1015846" y="2136338"/>
            <a:ext cx="4998720" cy="369332"/>
          </a:xfrm>
          <a:prstGeom prst="rect">
            <a:avLst/>
          </a:prstGeom>
          <a:noFill/>
        </p:spPr>
        <p:txBody>
          <a:bodyPr wrap="square" rtlCol="0">
            <a:spAutoFit/>
          </a:bodyPr>
          <a:lstStyle/>
          <a:p>
            <a:r>
              <a:rPr lang="en-US" b="1" dirty="0">
                <a:solidFill>
                  <a:schemeClr val="bg1"/>
                </a:solidFill>
                <a:latin typeface="Book Antiqua" panose="02040602050305030304" pitchFamily="18" charset="0"/>
              </a:rPr>
              <a:t>Airbnb as a Platform for Gentrification</a:t>
            </a:r>
            <a:endParaRPr lang="sv-SE" dirty="0">
              <a:solidFill>
                <a:schemeClr val="bg1"/>
              </a:solidFill>
              <a:latin typeface="Book Antiqua" panose="02040602050305030304" pitchFamily="18" charset="0"/>
            </a:endParaRPr>
          </a:p>
        </p:txBody>
      </p:sp>
      <p:sp>
        <p:nvSpPr>
          <p:cNvPr id="7" name="TextBox 6">
            <a:extLst>
              <a:ext uri="{FF2B5EF4-FFF2-40B4-BE49-F238E27FC236}">
                <a16:creationId xmlns:a16="http://schemas.microsoft.com/office/drawing/2014/main" id="{EFA7481A-3F34-4E0D-B37B-9725F04B6697}"/>
              </a:ext>
            </a:extLst>
          </p:cNvPr>
          <p:cNvSpPr txBox="1"/>
          <p:nvPr/>
        </p:nvSpPr>
        <p:spPr>
          <a:xfrm>
            <a:off x="10270836" y="6211669"/>
            <a:ext cx="4091710" cy="646331"/>
          </a:xfrm>
          <a:prstGeom prst="rect">
            <a:avLst/>
          </a:prstGeom>
          <a:noFill/>
        </p:spPr>
        <p:txBody>
          <a:bodyPr wrap="square" rtlCol="0">
            <a:spAutoFit/>
          </a:bodyPr>
          <a:lstStyle/>
          <a:p>
            <a:r>
              <a:rPr lang="sv-SE" dirty="0">
                <a:solidFill>
                  <a:schemeClr val="bg1"/>
                </a:solidFill>
              </a:rPr>
              <a:t>Petter Törnberg</a:t>
            </a:r>
          </a:p>
          <a:p>
            <a:r>
              <a:rPr lang="sv-SE" dirty="0">
                <a:solidFill>
                  <a:schemeClr val="bg1"/>
                </a:solidFill>
              </a:rPr>
              <a:t>Letizia Chiappini</a:t>
            </a:r>
            <a:endParaRPr lang="en-US" dirty="0">
              <a:solidFill>
                <a:schemeClr val="bg1"/>
              </a:solidFill>
            </a:endParaRPr>
          </a:p>
        </p:txBody>
      </p:sp>
      <p:sp>
        <p:nvSpPr>
          <p:cNvPr id="3" name="TextBox 2">
            <a:extLst>
              <a:ext uri="{FF2B5EF4-FFF2-40B4-BE49-F238E27FC236}">
                <a16:creationId xmlns:a16="http://schemas.microsoft.com/office/drawing/2014/main" id="{A38E6844-BA73-480C-8BC8-1D02305CF352}"/>
              </a:ext>
            </a:extLst>
          </p:cNvPr>
          <p:cNvSpPr txBox="1"/>
          <p:nvPr/>
        </p:nvSpPr>
        <p:spPr>
          <a:xfrm>
            <a:off x="1427330" y="1238792"/>
            <a:ext cx="9500211"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feeling of </a:t>
            </a:r>
            <a:r>
              <a:rPr lang="en-US" b="1" dirty="0">
                <a:latin typeface="Times New Roman" panose="02020603050405020304" pitchFamily="18" charset="0"/>
                <a:cs typeface="Times New Roman" panose="02020603050405020304" pitchFamily="18" charset="0"/>
              </a:rPr>
              <a:t>safety</a:t>
            </a:r>
            <a:r>
              <a:rPr lang="en-US" dirty="0">
                <a:latin typeface="Times New Roman" panose="02020603050405020304" pitchFamily="18" charset="0"/>
                <a:cs typeface="Times New Roman" panose="02020603050405020304" pitchFamily="18" charset="0"/>
              </a:rPr>
              <a:t> as you walk outside and realize that a</a:t>
            </a:r>
            <a:r>
              <a:rPr lang="en-US" b="1" dirty="0">
                <a:latin typeface="Times New Roman" panose="02020603050405020304" pitchFamily="18" charset="0"/>
                <a:cs typeface="Times New Roman" panose="02020603050405020304" pitchFamily="18" charset="0"/>
              </a:rPr>
              <a:t> police station </a:t>
            </a:r>
            <a:r>
              <a:rPr lang="en-US" dirty="0">
                <a:latin typeface="Times New Roman" panose="02020603050405020304" pitchFamily="18" charset="0"/>
                <a:cs typeface="Times New Roman" panose="02020603050405020304" pitchFamily="18" charset="0"/>
              </a:rPr>
              <a:t>is directly across the street gives me an extra sense of </a:t>
            </a:r>
            <a:r>
              <a:rPr lang="en-US" b="1" dirty="0">
                <a:latin typeface="Times New Roman" panose="02020603050405020304" pitchFamily="18" charset="0"/>
                <a:cs typeface="Times New Roman" panose="02020603050405020304" pitchFamily="18" charset="0"/>
              </a:rPr>
              <a:t>security</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Stuyvesant Heights, Brooklyn</a:t>
            </a:r>
          </a:p>
          <a:p>
            <a:r>
              <a:rPr lang="en-US" i="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neighborhood is </a:t>
            </a:r>
            <a:r>
              <a:rPr lang="en-US" b="1" dirty="0">
                <a:latin typeface="Times New Roman" panose="02020603050405020304" pitchFamily="18" charset="0"/>
                <a:cs typeface="Times New Roman" panose="02020603050405020304" pitchFamily="18" charset="0"/>
              </a:rPr>
              <a:t>very safe</a:t>
            </a:r>
            <a:r>
              <a:rPr lang="en-US" dirty="0">
                <a:latin typeface="Times New Roman" panose="02020603050405020304" pitchFamily="18" charset="0"/>
                <a:cs typeface="Times New Roman" panose="02020603050405020304" pitchFamily="18" charset="0"/>
              </a:rPr>
              <a:t>, well-populated, highly residential, family-oriented and is routinely </a:t>
            </a:r>
            <a:r>
              <a:rPr lang="en-US" b="1" dirty="0">
                <a:latin typeface="Times New Roman" panose="02020603050405020304" pitchFamily="18" charset="0"/>
                <a:cs typeface="Times New Roman" panose="02020603050405020304" pitchFamily="18" charset="0"/>
              </a:rPr>
              <a:t>patrolled by local NYPD</a:t>
            </a:r>
            <a:r>
              <a:rPr lang="en-US" dirty="0">
                <a:latin typeface="Times New Roman" panose="02020603050405020304" pitchFamily="18" charset="0"/>
                <a:cs typeface="Times New Roman" panose="02020603050405020304" pitchFamily="18" charset="0"/>
              </a:rPr>
              <a:t>.  Various transportation options are nearby.”</a:t>
            </a:r>
            <a:r>
              <a:rPr lang="en-US" i="1" dirty="0">
                <a:latin typeface="Times New Roman" panose="02020603050405020304" pitchFamily="18" charset="0"/>
                <a:cs typeface="Times New Roman" panose="02020603050405020304" pitchFamily="18" charset="0"/>
              </a:rPr>
              <a:t>, Central Harlem South, Manhattan</a:t>
            </a:r>
          </a:p>
          <a:p>
            <a:endParaRPr lang="en-US"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Relatively safe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Baisley Park, Queens</a:t>
            </a:r>
          </a:p>
          <a:p>
            <a:endParaRPr lang="en-US"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“Family oriented neighborhood. </a:t>
            </a:r>
            <a:r>
              <a:rPr lang="en-US" b="1" dirty="0">
                <a:latin typeface="Times New Roman" panose="02020603050405020304" pitchFamily="18" charset="0"/>
                <a:cs typeface="Times New Roman" panose="02020603050405020304" pitchFamily="18" charset="0"/>
              </a:rPr>
              <a:t>Close access to a Grocery Store, Family Dollar, and on street parking</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Stuyvesant Heights, Brooklyn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If you are not opposed  the ethnic and racial diversity my property of in fact New York is not for you</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Stuyvesant Heights, Brooklyn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TO BE CLEAR, </a:t>
            </a:r>
            <a:r>
              <a:rPr lang="en-US" b="1" dirty="0">
                <a:latin typeface="Times New Roman" panose="02020603050405020304" pitchFamily="18" charset="0"/>
                <a:cs typeface="Times New Roman" panose="02020603050405020304" pitchFamily="18" charset="0"/>
              </a:rPr>
              <a:t>this is a Black neighborhood. We are Black people</a:t>
            </a:r>
            <a:r>
              <a:rPr lang="en-US" dirty="0">
                <a:latin typeface="Times New Roman" panose="02020603050405020304" pitchFamily="18" charset="0"/>
                <a:cs typeface="Times New Roman" panose="02020603050405020304" pitchFamily="18" charset="0"/>
              </a:rPr>
              <a:t>. We wouldn't mention this if it wasn't an issue with some renters in the past. </a:t>
            </a:r>
            <a:r>
              <a:rPr lang="en-US" b="1" dirty="0">
                <a:latin typeface="Times New Roman" panose="02020603050405020304" pitchFamily="18" charset="0"/>
                <a:cs typeface="Times New Roman" panose="02020603050405020304" pitchFamily="18" charset="0"/>
              </a:rPr>
              <a:t>Bigots need not apply :)</a:t>
            </a:r>
            <a:r>
              <a:rPr lang="en-US"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Prospect Lefferts Gardens-Wingate, Brooklyn</a:t>
            </a:r>
          </a:p>
          <a:p>
            <a:endParaRPr lang="en-US"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51176E-88B1-462E-A066-D4F3A9A33A98}"/>
              </a:ext>
            </a:extLst>
          </p:cNvPr>
          <p:cNvSpPr txBox="1"/>
          <p:nvPr/>
        </p:nvSpPr>
        <p:spPr>
          <a:xfrm>
            <a:off x="614431" y="549391"/>
            <a:ext cx="5198852"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Black hosts</a:t>
            </a:r>
          </a:p>
        </p:txBody>
      </p:sp>
    </p:spTree>
    <p:extLst>
      <p:ext uri="{BB962C8B-B14F-4D97-AF65-F5344CB8AC3E}">
        <p14:creationId xmlns:p14="http://schemas.microsoft.com/office/powerpoint/2010/main" val="223880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5FA9-B17E-1EE9-841A-AD59D9F2D184}"/>
              </a:ext>
            </a:extLst>
          </p:cNvPr>
          <p:cNvSpPr>
            <a:spLocks noGrp="1"/>
          </p:cNvSpPr>
          <p:nvPr>
            <p:ph type="title"/>
          </p:nvPr>
        </p:nvSpPr>
        <p:spPr/>
        <p:txBody>
          <a:bodyPr/>
          <a:lstStyle/>
          <a:p>
            <a:r>
              <a:rPr lang="en-US" dirty="0">
                <a:highlight>
                  <a:srgbClr val="FFFF00"/>
                </a:highlight>
              </a:rPr>
              <a:t>Qualitative text analysis </a:t>
            </a:r>
          </a:p>
        </p:txBody>
      </p:sp>
      <p:sp>
        <p:nvSpPr>
          <p:cNvPr id="3" name="Content Placeholder 2">
            <a:extLst>
              <a:ext uri="{FF2B5EF4-FFF2-40B4-BE49-F238E27FC236}">
                <a16:creationId xmlns:a16="http://schemas.microsoft.com/office/drawing/2014/main" id="{6B420257-C2E1-4DCC-3612-704F7758EAF2}"/>
              </a:ext>
            </a:extLst>
          </p:cNvPr>
          <p:cNvSpPr>
            <a:spLocks noGrp="1"/>
          </p:cNvSpPr>
          <p:nvPr>
            <p:ph idx="1"/>
          </p:nvPr>
        </p:nvSpPr>
        <p:spPr/>
        <p:txBody>
          <a:bodyPr>
            <a:normAutofit lnSpcReduction="10000"/>
          </a:bodyPr>
          <a:lstStyle/>
          <a:p>
            <a:pPr marL="0" indent="0" algn="l">
              <a:buNone/>
            </a:pPr>
            <a:r>
              <a:rPr lang="en-US" i="1" dirty="0">
                <a:effectLst/>
                <a:latin typeface="Söhne"/>
              </a:rPr>
              <a:t>“Read attentively and draw </a:t>
            </a:r>
            <a:r>
              <a:rPr lang="en-US" i="1" dirty="0">
                <a:latin typeface="Söhne"/>
              </a:rPr>
              <a:t>conclusions </a:t>
            </a:r>
            <a:r>
              <a:rPr lang="en-US" i="1" dirty="0">
                <a:effectLst/>
                <a:latin typeface="Söhne"/>
              </a:rPr>
              <a:t>based on your theoretical knowledge” </a:t>
            </a:r>
            <a:endParaRPr lang="en-US" b="1" i="0" dirty="0">
              <a:effectLst/>
              <a:latin typeface="Söhne"/>
            </a:endParaRPr>
          </a:p>
          <a:p>
            <a:pPr marL="742950" lvl="1" indent="-285750" algn="l">
              <a:buFont typeface="Arial" panose="020B0604020202020204" pitchFamily="34" charset="0"/>
              <a:buChar char="•"/>
            </a:pPr>
            <a:endParaRPr lang="en-US" b="0" i="0" dirty="0">
              <a:effectLst/>
              <a:latin typeface="Söhne"/>
            </a:endParaRPr>
          </a:p>
          <a:p>
            <a:pPr marL="742950" lvl="1" indent="-285750" algn="l">
              <a:buFont typeface="Arial" panose="020B0604020202020204" pitchFamily="34" charset="0"/>
              <a:buChar char="•"/>
            </a:pPr>
            <a:r>
              <a:rPr lang="en-US" b="0" i="0" dirty="0">
                <a:effectLst/>
                <a:latin typeface="Söhne"/>
              </a:rPr>
              <a:t>Michel Foucault: Power/knowledge through language.</a:t>
            </a:r>
          </a:p>
          <a:p>
            <a:pPr marL="742950" lvl="1" indent="-285750" algn="l">
              <a:buFont typeface="Arial" panose="020B0604020202020204" pitchFamily="34" charset="0"/>
              <a:buChar char="•"/>
            </a:pPr>
            <a:r>
              <a:rPr lang="en-US" b="0" i="0" dirty="0">
                <a:effectLst/>
                <a:latin typeface="Söhne"/>
              </a:rPr>
              <a:t>Erving Goffman: Everyday conversation and "frame analysis".</a:t>
            </a:r>
          </a:p>
          <a:p>
            <a:pPr marL="742950" lvl="1" indent="-285750" algn="l">
              <a:buFont typeface="Arial" panose="020B0604020202020204" pitchFamily="34" charset="0"/>
              <a:buChar char="•"/>
            </a:pPr>
            <a:r>
              <a:rPr lang="en-US" b="0" i="0" dirty="0">
                <a:effectLst/>
                <a:latin typeface="Söhne"/>
              </a:rPr>
              <a:t>Teun A. van Dijk &amp; Norman Fairclough: Critical discourse analysis focusing on power and ideology.</a:t>
            </a:r>
          </a:p>
          <a:p>
            <a:pPr algn="l">
              <a:buFont typeface="Arial" panose="020B0604020202020204" pitchFamily="34" charset="0"/>
              <a:buChar char="•"/>
            </a:pPr>
            <a:endParaRPr lang="en-US" b="1" i="0" dirty="0">
              <a:effectLst/>
              <a:latin typeface="Söhne"/>
            </a:endParaRPr>
          </a:p>
          <a:p>
            <a:pPr algn="l">
              <a:buFont typeface="Arial" panose="020B0604020202020204" pitchFamily="34" charset="0"/>
              <a:buChar char="•"/>
            </a:pPr>
            <a:r>
              <a:rPr lang="en-US" b="1" i="0" dirty="0">
                <a:effectLst/>
                <a:latin typeface="Söhne"/>
              </a:rPr>
              <a:t>Purpose of Discourse Analysis:</a:t>
            </a:r>
            <a:r>
              <a:rPr lang="en-US" b="0" i="0" dirty="0">
                <a:effectLst/>
                <a:latin typeface="Söhne"/>
              </a:rPr>
              <a:t> To understand language in action, its assumptions, framing of issues, and the empowerment or disenfranchisement it may entail.</a:t>
            </a:r>
          </a:p>
          <a:p>
            <a:pPr marL="0" indent="0" algn="l">
              <a:buNone/>
            </a:pPr>
            <a:endParaRPr lang="en-US" b="0" i="0" dirty="0">
              <a:effectLst/>
              <a:latin typeface="Söhne"/>
            </a:endParaRPr>
          </a:p>
          <a:p>
            <a:pPr algn="l">
              <a:buFont typeface="Arial" panose="020B0604020202020204" pitchFamily="34" charset="0"/>
              <a:buChar char="•"/>
            </a:pPr>
            <a:r>
              <a:rPr lang="en-US" b="1" i="0" dirty="0">
                <a:effectLst/>
                <a:latin typeface="Söhne"/>
              </a:rPr>
              <a:t>Pro: </a:t>
            </a:r>
            <a:r>
              <a:rPr lang="en-US" i="0" dirty="0">
                <a:effectLst/>
                <a:latin typeface="Söhne"/>
              </a:rPr>
              <a:t>High reliability. </a:t>
            </a:r>
            <a:r>
              <a:rPr lang="en-US" b="0" i="0" dirty="0">
                <a:effectLst/>
                <a:latin typeface="Söhne"/>
              </a:rPr>
              <a:t>Deep, theoretically grounded analysis.</a:t>
            </a:r>
          </a:p>
          <a:p>
            <a:pPr algn="l">
              <a:buFont typeface="Arial" panose="020B0604020202020204" pitchFamily="34" charset="0"/>
              <a:buChar char="•"/>
            </a:pPr>
            <a:r>
              <a:rPr lang="en-US" b="1" dirty="0">
                <a:latin typeface="Söhne"/>
              </a:rPr>
              <a:t>Con: </a:t>
            </a:r>
            <a:r>
              <a:rPr lang="en-US" dirty="0">
                <a:latin typeface="Söhne"/>
              </a:rPr>
              <a:t>Low validity. Can’t handle large data. Lack of rigor. Cherry-picking.</a:t>
            </a:r>
            <a:endParaRPr lang="en-US" b="1" i="0" dirty="0">
              <a:effectLst/>
              <a:latin typeface="Söhne"/>
            </a:endParaRPr>
          </a:p>
          <a:p>
            <a:pPr algn="l">
              <a:buFont typeface="Arial" panose="020B0604020202020204" pitchFamily="34" charset="0"/>
              <a:buChar char="•"/>
            </a:pPr>
            <a:endParaRPr lang="en-US" b="0" i="0" dirty="0">
              <a:effectLst/>
              <a:latin typeface="Söhne"/>
            </a:endParaRPr>
          </a:p>
        </p:txBody>
      </p:sp>
      <p:sp>
        <p:nvSpPr>
          <p:cNvPr id="4" name="TextBox 3">
            <a:extLst>
              <a:ext uri="{FF2B5EF4-FFF2-40B4-BE49-F238E27FC236}">
                <a16:creationId xmlns:a16="http://schemas.microsoft.com/office/drawing/2014/main" id="{28F40C40-F120-D620-770F-64D9372EB733}"/>
              </a:ext>
            </a:extLst>
          </p:cNvPr>
          <p:cNvSpPr txBox="1"/>
          <p:nvPr/>
        </p:nvSpPr>
        <p:spPr>
          <a:xfrm>
            <a:off x="7924799" y="1289304"/>
            <a:ext cx="3355149" cy="369332"/>
          </a:xfrm>
          <a:prstGeom prst="rect">
            <a:avLst/>
          </a:prstGeom>
          <a:noFill/>
        </p:spPr>
        <p:txBody>
          <a:bodyPr wrap="none" rtlCol="0">
            <a:spAutoFit/>
          </a:bodyPr>
          <a:lstStyle/>
          <a:p>
            <a:r>
              <a:rPr lang="en-US" dirty="0"/>
              <a:t>e.g. critical discourse analysis</a:t>
            </a:r>
          </a:p>
        </p:txBody>
      </p:sp>
    </p:spTree>
    <p:extLst>
      <p:ext uri="{BB962C8B-B14F-4D97-AF65-F5344CB8AC3E}">
        <p14:creationId xmlns:p14="http://schemas.microsoft.com/office/powerpoint/2010/main" val="961911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357677-F81F-C3B4-D0E0-8F61E5ECD085}"/>
              </a:ext>
            </a:extLst>
          </p:cNvPr>
          <p:cNvSpPr txBox="1"/>
          <p:nvPr/>
        </p:nvSpPr>
        <p:spPr>
          <a:xfrm>
            <a:off x="1220491" y="1221694"/>
            <a:ext cx="9307839" cy="5940088"/>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000" dirty="0"/>
              <a:t>Edward Said's concept of </a:t>
            </a:r>
            <a:r>
              <a:rPr lang="en-US" sz="2000" b="1" dirty="0"/>
              <a:t>colonial discourse</a:t>
            </a:r>
            <a:r>
              <a:rPr lang="en-US" sz="2000" dirty="0"/>
              <a:t>, as presented in his seminal work "Orientalism," posits that the way the West talks about the East (the Orient) is not an objective description but a 'discourse' shaped by political forces. This discourse reflects the power dynamics of colonialism, where the West constructed knowledge about the East that reinforced its own superiority and justified colonial rule. Said argues that this discourse is not only a reflection of power but also a means of exerting it, as it shapes perceptions and understanding of Eastern societies, often depicting them as exotic, backward, and in need of Western intervention or control.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Our understanding of the Other is shaped by the economic and power interests of the powerful.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Gentrified neighborhoods are the urban stages of colonial expansion. Blackness is marketed as a consumption experience.</a:t>
            </a:r>
          </a:p>
          <a:p>
            <a:endParaRPr lang="en-US" sz="2000" dirty="0"/>
          </a:p>
          <a:p>
            <a:endParaRPr lang="en-US" sz="2000" dirty="0"/>
          </a:p>
          <a:p>
            <a:endParaRPr lang="en-US" sz="2000" dirty="0"/>
          </a:p>
          <a:p>
            <a:endParaRPr lang="en-US" sz="2000" dirty="0"/>
          </a:p>
        </p:txBody>
      </p:sp>
      <p:sp>
        <p:nvSpPr>
          <p:cNvPr id="7" name="TextBox 6">
            <a:extLst>
              <a:ext uri="{FF2B5EF4-FFF2-40B4-BE49-F238E27FC236}">
                <a16:creationId xmlns:a16="http://schemas.microsoft.com/office/drawing/2014/main" id="{720466C3-4DB2-4980-A255-8698A7A7E441}"/>
              </a:ext>
            </a:extLst>
          </p:cNvPr>
          <p:cNvSpPr txBox="1"/>
          <p:nvPr/>
        </p:nvSpPr>
        <p:spPr>
          <a:xfrm>
            <a:off x="1220491" y="559865"/>
            <a:ext cx="9612823" cy="461665"/>
          </a:xfrm>
          <a:prstGeom prst="rect">
            <a:avLst/>
          </a:prstGeom>
          <a:noFill/>
        </p:spPr>
        <p:txBody>
          <a:bodyPr wrap="square">
            <a:spAutoFit/>
          </a:bodyPr>
          <a:lstStyle/>
          <a:p>
            <a:r>
              <a:rPr lang="en-US" sz="2400" b="1" dirty="0"/>
              <a:t>NLP can be used as part of a critical discourse analysis approach</a:t>
            </a:r>
          </a:p>
        </p:txBody>
      </p:sp>
    </p:spTree>
    <p:extLst>
      <p:ext uri="{BB962C8B-B14F-4D97-AF65-F5344CB8AC3E}">
        <p14:creationId xmlns:p14="http://schemas.microsoft.com/office/powerpoint/2010/main" val="406445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45006E-D880-755A-D461-7CB9CA17CC4A}"/>
              </a:ext>
            </a:extLst>
          </p:cNvPr>
          <p:cNvSpPr txBox="1"/>
          <p:nvPr/>
        </p:nvSpPr>
        <p:spPr>
          <a:xfrm>
            <a:off x="624113" y="1004170"/>
            <a:ext cx="9202057" cy="4462760"/>
          </a:xfrm>
          <a:prstGeom prst="rect">
            <a:avLst/>
          </a:prstGeom>
          <a:noFill/>
        </p:spPr>
        <p:txBody>
          <a:bodyPr wrap="square">
            <a:spAutoFit/>
          </a:bodyPr>
          <a:lstStyle/>
          <a:p>
            <a:pPr algn="l"/>
            <a:r>
              <a:rPr lang="en-US" sz="2400" b="1" i="0" dirty="0">
                <a:effectLst/>
              </a:rPr>
              <a:t>Examples qualitative research questions:</a:t>
            </a:r>
          </a:p>
          <a:p>
            <a:endParaRPr lang="en-US" sz="2000" b="0" i="0" dirty="0">
              <a:effectLst/>
            </a:endParaRPr>
          </a:p>
          <a:p>
            <a:r>
              <a:rPr lang="en-US" sz="2000" b="0" i="0" dirty="0">
                <a:effectLst/>
              </a:rPr>
              <a:t>1. How did Donald Trump's Twitter discourse construct and represent his political identity and that of his adversaries during his presidency?</a:t>
            </a:r>
          </a:p>
          <a:p>
            <a:endParaRPr lang="en-US" sz="2000" b="0" i="0" dirty="0">
              <a:effectLst/>
            </a:endParaRPr>
          </a:p>
          <a:p>
            <a:r>
              <a:rPr lang="en-US" sz="2000" b="0" i="0" dirty="0">
                <a:effectLst/>
              </a:rPr>
              <a:t>2. How did Donald Trump's Twitter messages utilize rhetorical strategies to frame discussions of immigration policy? How does his characterization of migrant groups fit into longer histories of </a:t>
            </a:r>
            <a:r>
              <a:rPr lang="en-US" sz="2000" b="0" i="1" dirty="0">
                <a:effectLst/>
              </a:rPr>
              <a:t>othering</a:t>
            </a:r>
            <a:r>
              <a:rPr lang="en-US" sz="2000" b="0" i="0" dirty="0">
                <a:effectLst/>
              </a:rPr>
              <a:t> in the US context?</a:t>
            </a:r>
          </a:p>
          <a:p>
            <a:endParaRPr lang="en-US" sz="2000" dirty="0"/>
          </a:p>
          <a:p>
            <a:r>
              <a:rPr lang="en-US" sz="2000" b="0" i="0" dirty="0">
                <a:effectLst/>
              </a:rPr>
              <a:t>3. How did Donald Trump’s construct a separation between in-group and out-group among his political followers?</a:t>
            </a:r>
            <a:endParaRPr lang="en-US" sz="2000" dirty="0"/>
          </a:p>
          <a:p>
            <a:endParaRPr lang="en-US" sz="2000" dirty="0"/>
          </a:p>
          <a:p>
            <a:r>
              <a:rPr lang="en-US" sz="2000" b="0" i="0" dirty="0">
                <a:effectLst/>
              </a:rPr>
              <a:t>4. What discursive strategies did Donald Trump employ in relation to media and the press?</a:t>
            </a:r>
          </a:p>
        </p:txBody>
      </p:sp>
    </p:spTree>
    <p:extLst>
      <p:ext uri="{BB962C8B-B14F-4D97-AF65-F5344CB8AC3E}">
        <p14:creationId xmlns:p14="http://schemas.microsoft.com/office/powerpoint/2010/main" val="132731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C17D01-A10B-AB3A-001D-EB91AA3FBC59}"/>
              </a:ext>
            </a:extLst>
          </p:cNvPr>
          <p:cNvSpPr>
            <a:spLocks noGrp="1"/>
          </p:cNvSpPr>
          <p:nvPr>
            <p:ph type="title"/>
          </p:nvPr>
        </p:nvSpPr>
        <p:spPr/>
        <p:txBody>
          <a:bodyPr/>
          <a:lstStyle/>
          <a:p>
            <a:r>
              <a:rPr lang="en-US" dirty="0">
                <a:highlight>
                  <a:srgbClr val="FFFF00"/>
                </a:highlight>
              </a:rPr>
              <a:t>Quantitative methods</a:t>
            </a:r>
          </a:p>
        </p:txBody>
      </p:sp>
      <p:sp>
        <p:nvSpPr>
          <p:cNvPr id="9" name="TextBox 8">
            <a:extLst>
              <a:ext uri="{FF2B5EF4-FFF2-40B4-BE49-F238E27FC236}">
                <a16:creationId xmlns:a16="http://schemas.microsoft.com/office/drawing/2014/main" id="{AC925691-E4D5-FB2F-E3C5-6AB1C50C4C30}"/>
              </a:ext>
            </a:extLst>
          </p:cNvPr>
          <p:cNvSpPr txBox="1"/>
          <p:nvPr/>
        </p:nvSpPr>
        <p:spPr>
          <a:xfrm>
            <a:off x="838199" y="1690062"/>
            <a:ext cx="10178143" cy="3477875"/>
          </a:xfrm>
          <a:prstGeom prst="rect">
            <a:avLst/>
          </a:prstGeom>
          <a:noFill/>
        </p:spPr>
        <p:txBody>
          <a:bodyPr wrap="square">
            <a:spAutoFit/>
          </a:bodyPr>
          <a:lstStyle/>
          <a:p>
            <a:pPr algn="l"/>
            <a:endParaRPr lang="en-US" sz="2000" b="1" dirty="0"/>
          </a:p>
          <a:p>
            <a:pPr algn="l"/>
            <a:r>
              <a:rPr lang="en-US" sz="2000" i="1" dirty="0">
                <a:effectLst/>
              </a:rPr>
              <a:t>“Turn language into numbers and do statistics!”</a:t>
            </a:r>
          </a:p>
          <a:p>
            <a:pPr algn="l">
              <a:buFont typeface="Arial" panose="020B0604020202020204" pitchFamily="34" charset="0"/>
              <a:buChar char="•"/>
            </a:pPr>
            <a:endParaRPr lang="en-US" sz="2000" b="1" i="0" dirty="0">
              <a:effectLst/>
            </a:endParaRPr>
          </a:p>
          <a:p>
            <a:pPr algn="l"/>
            <a:r>
              <a:rPr lang="en-US" sz="2000" b="1" i="0" dirty="0">
                <a:effectLst/>
              </a:rPr>
              <a:t>Counting and Measuring:</a:t>
            </a:r>
          </a:p>
          <a:p>
            <a:pPr algn="l">
              <a:buFont typeface="Arial" panose="020B0604020202020204" pitchFamily="34" charset="0"/>
              <a:buChar char="•"/>
            </a:pPr>
            <a:r>
              <a:rPr lang="en-US" sz="2000" b="0" i="0" dirty="0">
                <a:effectLst/>
              </a:rPr>
              <a:t> Conversion of qualitative data to quantitative metrics </a:t>
            </a:r>
          </a:p>
          <a:p>
            <a:pPr algn="l">
              <a:buFont typeface="Arial" panose="020B0604020202020204" pitchFamily="34" charset="0"/>
              <a:buChar char="•"/>
            </a:pPr>
            <a:r>
              <a:rPr lang="en-US" sz="2000" dirty="0"/>
              <a:t> </a:t>
            </a:r>
            <a:r>
              <a:rPr lang="en-US" sz="2000" b="0" i="0" dirty="0">
                <a:effectLst/>
              </a:rPr>
              <a:t>E.g., word frequency, sentence length, readability, word co-occurrence</a:t>
            </a:r>
          </a:p>
          <a:p>
            <a:pPr algn="l">
              <a:buFont typeface="Arial" panose="020B0604020202020204" pitchFamily="34" charset="0"/>
              <a:buChar char="•"/>
            </a:pPr>
            <a:r>
              <a:rPr lang="en-US" sz="2000" b="0" i="0" dirty="0">
                <a:effectLst/>
              </a:rPr>
              <a:t> Chi-Square Tests. Z-score.</a:t>
            </a:r>
            <a:endParaRPr lang="en-US" sz="2000" dirty="0"/>
          </a:p>
          <a:p>
            <a:pPr algn="l">
              <a:buFont typeface="Arial" panose="020B0604020202020204" pitchFamily="34" charset="0"/>
              <a:buChar char="•"/>
            </a:pPr>
            <a:r>
              <a:rPr lang="en-US" sz="2000" dirty="0"/>
              <a:t> Deductive: make hypotheses and test</a:t>
            </a:r>
          </a:p>
          <a:p>
            <a:pPr algn="l"/>
            <a:endParaRPr lang="en-US" sz="2000" dirty="0"/>
          </a:p>
          <a:p>
            <a:pPr algn="l"/>
            <a:r>
              <a:rPr lang="en-US" sz="2000" b="1" dirty="0"/>
              <a:t>	Pro:</a:t>
            </a:r>
            <a:r>
              <a:rPr lang="en-US" sz="2000" dirty="0"/>
              <a:t> High validity. Can be used on large text data.</a:t>
            </a:r>
          </a:p>
          <a:p>
            <a:pPr algn="l"/>
            <a:r>
              <a:rPr lang="en-US" sz="2000" b="1" dirty="0"/>
              <a:t>	Con:</a:t>
            </a:r>
            <a:r>
              <a:rPr lang="en-US" sz="2000" b="0" i="0" dirty="0">
                <a:effectLst/>
              </a:rPr>
              <a:t> Low reliability, “</a:t>
            </a:r>
            <a:r>
              <a:rPr lang="en-US" sz="2000" dirty="0"/>
              <a:t>shallow” analysis.</a:t>
            </a:r>
            <a:endParaRPr lang="en-US" sz="2000" b="0" i="0" dirty="0">
              <a:effectLst/>
            </a:endParaRPr>
          </a:p>
        </p:txBody>
      </p:sp>
      <p:sp>
        <p:nvSpPr>
          <p:cNvPr id="2" name="TextBox 1">
            <a:extLst>
              <a:ext uri="{FF2B5EF4-FFF2-40B4-BE49-F238E27FC236}">
                <a16:creationId xmlns:a16="http://schemas.microsoft.com/office/drawing/2014/main" id="{64E1CCB6-B012-9A1D-DF7B-224AC2DD3F1B}"/>
              </a:ext>
            </a:extLst>
          </p:cNvPr>
          <p:cNvSpPr txBox="1"/>
          <p:nvPr/>
        </p:nvSpPr>
        <p:spPr>
          <a:xfrm>
            <a:off x="6857198" y="1289304"/>
            <a:ext cx="2810065" cy="646331"/>
          </a:xfrm>
          <a:prstGeom prst="rect">
            <a:avLst/>
          </a:prstGeom>
          <a:noFill/>
        </p:spPr>
        <p:txBody>
          <a:bodyPr wrap="none" rtlCol="0">
            <a:spAutoFit/>
          </a:bodyPr>
          <a:lstStyle/>
          <a:p>
            <a:r>
              <a:rPr lang="en-US" sz="1800" b="1" i="0" dirty="0">
                <a:effectLst/>
              </a:rPr>
              <a:t>e.g. Corpus Linguistics</a:t>
            </a:r>
          </a:p>
          <a:p>
            <a:endParaRPr lang="en-US" dirty="0"/>
          </a:p>
        </p:txBody>
      </p:sp>
    </p:spTree>
    <p:extLst>
      <p:ext uri="{BB962C8B-B14F-4D97-AF65-F5344CB8AC3E}">
        <p14:creationId xmlns:p14="http://schemas.microsoft.com/office/powerpoint/2010/main" val="2148133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00EC670-5B58-E441-A2F3-97BB56B839B6}">
  <we:reference id="f1abd87f-a3ba-42fb-91d5-100000000000" version="1.0.0.6" store="EXCatalog" storeType="EXCatalog"/>
  <we:alternateReferences>
    <we:reference id="WA104380278" version="1.0.0.6" store="nl-NL"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{470BD83F-027D-4E48-B14D-49756319AF68}tf10001070</Template>
  <TotalTime>1504</TotalTime>
  <Words>6107</Words>
  <Application>Microsoft Macintosh PowerPoint</Application>
  <PresentationFormat>Widescreen</PresentationFormat>
  <Paragraphs>571</Paragraphs>
  <Slides>70</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Arial</vt:lpstr>
      <vt:lpstr>Book Antiqua</vt:lpstr>
      <vt:lpstr>Calibri</vt:lpstr>
      <vt:lpstr>Courier New</vt:lpstr>
      <vt:lpstr>Rockwell</vt:lpstr>
      <vt:lpstr>Rockwell Condensed</vt:lpstr>
      <vt:lpstr>Rockwell Extra Bold</vt:lpstr>
      <vt:lpstr>Söhne</vt:lpstr>
      <vt:lpstr>Symbol</vt:lpstr>
      <vt:lpstr>The Hand</vt:lpstr>
      <vt:lpstr>Times New Roman</vt:lpstr>
      <vt:lpstr>Wingdings</vt:lpstr>
      <vt:lpstr>Wood Type</vt:lpstr>
      <vt:lpstr>PowerPoint Presentation</vt:lpstr>
      <vt:lpstr>Learning outcomes</vt:lpstr>
      <vt:lpstr>this will be in the workshop!</vt:lpstr>
      <vt:lpstr>PowerPoint Presentation</vt:lpstr>
      <vt:lpstr>PowerPoint Presentation</vt:lpstr>
      <vt:lpstr>Situating NLP</vt:lpstr>
      <vt:lpstr>Qualitative text analysis </vt:lpstr>
      <vt:lpstr>PowerPoint Presentation</vt:lpstr>
      <vt:lpstr>Quantitative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modeling</vt:lpstr>
      <vt:lpstr>Types of topic modeling</vt:lpstr>
      <vt:lpstr>PowerPoint Presentation</vt:lpstr>
      <vt:lpstr>PowerPoint Presentation</vt:lpstr>
      <vt:lpstr>Impeachment topic over time</vt:lpstr>
      <vt:lpstr>PowerPoint Presentation</vt:lpstr>
      <vt:lpstr>PowerPoint Presentation</vt:lpstr>
      <vt:lpstr>PowerPoint Presentation</vt:lpstr>
      <vt:lpstr>PowerPoint Presentation</vt:lpstr>
      <vt:lpstr>PowerPoint Presentation</vt:lpstr>
      <vt:lpstr>PowerPoint Presentation</vt:lpstr>
      <vt:lpstr>Large Language models are taking over</vt:lpstr>
      <vt:lpstr>PowerPoint Presentation</vt:lpstr>
      <vt:lpstr>LLMS can carry out nearly any text analysis task</vt:lpstr>
      <vt:lpstr>Paradigm SHIft in the making? </vt:lpstr>
      <vt:lpstr>PowerPoint Presentation</vt:lpstr>
      <vt:lpstr>Advantages with LLMs</vt:lpstr>
      <vt:lpstr>Criticisms of LLMs</vt:lpstr>
      <vt:lpstr>SOLUTION</vt:lpstr>
      <vt:lpstr>PowerPoint Presentation</vt:lpstr>
      <vt:lpstr>LLM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 Törnberg</dc:creator>
  <cp:lastModifiedBy>Petter Törnberg</cp:lastModifiedBy>
  <cp:revision>269</cp:revision>
  <dcterms:created xsi:type="dcterms:W3CDTF">2023-11-08T15:56:29Z</dcterms:created>
  <dcterms:modified xsi:type="dcterms:W3CDTF">2024-04-12T11:32:35Z</dcterms:modified>
</cp:coreProperties>
</file>